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0"/>
  </p:notesMasterIdLst>
  <p:sldIdLst>
    <p:sldId id="256" r:id="rId2"/>
    <p:sldId id="259" r:id="rId3"/>
    <p:sldId id="258" r:id="rId4"/>
    <p:sldId id="261"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7" r:id="rId33"/>
    <p:sldId id="289" r:id="rId34"/>
    <p:sldId id="290" r:id="rId35"/>
    <p:sldId id="291" r:id="rId36"/>
    <p:sldId id="292" r:id="rId37"/>
    <p:sldId id="293" r:id="rId38"/>
    <p:sldId id="294"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27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F038A-E5C6-4386-891F-1D4A06138B84}" type="datetimeFigureOut">
              <a:rPr lang="tr-TR" smtClean="0"/>
              <a:t>04.03.2020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D6107-FB5D-4FCF-897C-A961D4689DC0}" type="slidenum">
              <a:rPr lang="tr-TR" smtClean="0"/>
              <a:t>‹#›</a:t>
            </a:fld>
            <a:endParaRPr lang="tr-TR"/>
          </a:p>
        </p:txBody>
      </p:sp>
    </p:spTree>
    <p:extLst>
      <p:ext uri="{BB962C8B-B14F-4D97-AF65-F5344CB8AC3E}">
        <p14:creationId xmlns:p14="http://schemas.microsoft.com/office/powerpoint/2010/main" val="530237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84D6107-FB5D-4FCF-897C-A961D4689DC0}" type="slidenum">
              <a:rPr lang="tr-TR" smtClean="0"/>
              <a:t>8</a:t>
            </a:fld>
            <a:endParaRPr lang="tr-TR"/>
          </a:p>
        </p:txBody>
      </p:sp>
    </p:spTree>
    <p:extLst>
      <p:ext uri="{BB962C8B-B14F-4D97-AF65-F5344CB8AC3E}">
        <p14:creationId xmlns:p14="http://schemas.microsoft.com/office/powerpoint/2010/main" val="145385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1547314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6B8665E-3742-4CA8-81C3-32B3965AEA1B}" type="datetimeFigureOut">
              <a:rPr lang="tr-TR" smtClean="0"/>
              <a:t>04.03.2020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189585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2965059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2987774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2609988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2034045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817783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325210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166618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390120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6B8665E-3742-4CA8-81C3-32B3965AEA1B}" type="datetimeFigureOut">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384028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6B8665E-3742-4CA8-81C3-32B3965AEA1B}" type="datetimeFigureOut">
              <a:rPr lang="tr-TR" smtClean="0"/>
              <a:t>04.03.2020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309429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B8665E-3742-4CA8-81C3-32B3965AEA1B}" type="datetimeFigureOut">
              <a:rPr lang="tr-TR" smtClean="0"/>
              <a:t>04.03.2020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206735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6B8665E-3742-4CA8-81C3-32B3965AEA1B}" type="datetimeFigureOut">
              <a:rPr lang="tr-TR" smtClean="0"/>
              <a:t>04.03.2020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219595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8665E-3742-4CA8-81C3-32B3965AEA1B}" type="datetimeFigureOut">
              <a:rPr lang="tr-TR" smtClean="0"/>
              <a:t>04.03.2020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361799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6B8665E-3742-4CA8-81C3-32B3965AEA1B}" type="datetimeFigureOut">
              <a:rPr lang="tr-TR" smtClean="0"/>
              <a:t>04.03.2020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382060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6B8665E-3742-4CA8-81C3-32B3965AEA1B}" type="datetimeFigureOut">
              <a:rPr lang="tr-TR" smtClean="0"/>
              <a:t>04.03.2020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7B85AD-A077-4376-9F7D-6EBDEFB05873}" type="slidenum">
              <a:rPr lang="tr-TR" smtClean="0"/>
              <a:t>‹#›</a:t>
            </a:fld>
            <a:endParaRPr lang="tr-TR"/>
          </a:p>
        </p:txBody>
      </p:sp>
    </p:spTree>
    <p:extLst>
      <p:ext uri="{BB962C8B-B14F-4D97-AF65-F5344CB8AC3E}">
        <p14:creationId xmlns:p14="http://schemas.microsoft.com/office/powerpoint/2010/main" val="1962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6B8665E-3742-4CA8-81C3-32B3965AEA1B}" type="datetimeFigureOut">
              <a:rPr lang="tr-TR" smtClean="0"/>
              <a:t>04.03.2020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B7B85AD-A077-4376-9F7D-6EBDEFB05873}" type="slidenum">
              <a:rPr lang="tr-TR" smtClean="0"/>
              <a:t>‹#›</a:t>
            </a:fld>
            <a:endParaRPr lang="tr-TR"/>
          </a:p>
        </p:txBody>
      </p:sp>
    </p:spTree>
    <p:extLst>
      <p:ext uri="{BB962C8B-B14F-4D97-AF65-F5344CB8AC3E}">
        <p14:creationId xmlns:p14="http://schemas.microsoft.com/office/powerpoint/2010/main" val="358247757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88325" y="2304196"/>
            <a:ext cx="8574622" cy="2616199"/>
          </a:xfrm>
        </p:spPr>
        <p:txBody>
          <a:bodyPr>
            <a:normAutofit fontScale="90000"/>
          </a:bodyPr>
          <a:lstStyle/>
          <a:p>
            <a:pPr algn="ctr"/>
            <a:r>
              <a:rPr lang="tr-TR" b="1" dirty="0"/>
              <a:t>ÖĞRENCİ DİSİPLİN SORUŞTURMALARI</a:t>
            </a:r>
            <a:r>
              <a:rPr lang="tr-TR" dirty="0"/>
              <a:t/>
            </a:r>
            <a:br>
              <a:rPr lang="tr-TR" dirty="0"/>
            </a:br>
            <a:endParaRPr lang="tr-TR" dirty="0"/>
          </a:p>
        </p:txBody>
      </p:sp>
    </p:spTree>
    <p:extLst>
      <p:ext uri="{BB962C8B-B14F-4D97-AF65-F5344CB8AC3E}">
        <p14:creationId xmlns:p14="http://schemas.microsoft.com/office/powerpoint/2010/main" val="34661373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031133"/>
            <a:ext cx="10018713" cy="5573948"/>
          </a:xfrm>
        </p:spPr>
        <p:txBody>
          <a:bodyPr>
            <a:normAutofit fontScale="92500" lnSpcReduction="10000"/>
          </a:bodyPr>
          <a:lstStyle/>
          <a:p>
            <a:pPr algn="just"/>
            <a:r>
              <a:rPr lang="tr-TR" dirty="0"/>
              <a:t>Yükseköğretim kurumları içerisinde uyuşturucu ve uyarıcı madde kullanmak, taşımak, bulundurmak,</a:t>
            </a:r>
          </a:p>
          <a:p>
            <a:pPr algn="just"/>
            <a:r>
              <a:rPr lang="tr-TR" dirty="0" smtClean="0"/>
              <a:t> </a:t>
            </a:r>
            <a:r>
              <a:rPr lang="tr-TR" dirty="0"/>
              <a:t>Sınavlarda tehditle kopya çekmek, kopya çeken öğrencilerin sınav salonundan çıkarılmasına engel olmak, kendi yerine başkasını sınava sokmak veya başkasının yerine sınava girmek,</a:t>
            </a:r>
          </a:p>
          <a:p>
            <a:pPr algn="just"/>
            <a:r>
              <a:rPr lang="tr-TR" dirty="0" smtClean="0"/>
              <a:t>Yükseköğretim </a:t>
            </a:r>
            <a:r>
              <a:rPr lang="tr-TR" dirty="0"/>
              <a:t>kurumlarında cinsel tacizde bulunmak,</a:t>
            </a:r>
          </a:p>
          <a:p>
            <a:pPr algn="just"/>
            <a:r>
              <a:rPr lang="tr-TR" dirty="0" smtClean="0"/>
              <a:t>Yükseköğretim </a:t>
            </a:r>
            <a:r>
              <a:rPr lang="tr-TR" dirty="0"/>
              <a:t>kurumlarında 10/7/1953 tarihli ve 6136 sayılı Ateşli Silahlar ve Bıçaklar ile Diğer Aletler Hakkında Kanuna aykırı olarak ateşli silahlarla mermilerini ve bıçaklarla saldırı ve savunmada kullanılmak üzere özel olarak yapılmış bulunan diğer aletleri, patlayıcı maddeleri taşımak ve bulundurmak,</a:t>
            </a:r>
          </a:p>
          <a:p>
            <a:pPr algn="just"/>
            <a:r>
              <a:rPr lang="tr-TR" dirty="0" smtClean="0"/>
              <a:t>Yükseköğretim </a:t>
            </a:r>
            <a:r>
              <a:rPr lang="tr-TR" dirty="0"/>
              <a:t>kurumunun bilişim sistemine girerek kendisine veya başkasının yararına haksız bir çıkar sağlamak</a:t>
            </a:r>
            <a:r>
              <a:rPr lang="tr-TR" dirty="0" smtClean="0"/>
              <a:t>. </a:t>
            </a:r>
            <a:endParaRPr lang="tr-TR" dirty="0"/>
          </a:p>
          <a:p>
            <a:pPr algn="just"/>
            <a:r>
              <a:rPr lang="tr-TR" dirty="0" smtClean="0"/>
              <a:t> Soruşturma </a:t>
            </a:r>
            <a:r>
              <a:rPr lang="tr-TR" dirty="0"/>
              <a:t>ile görevlendirilenleri tehdit etmek. (EKLENMİŞ BENT RGT: 23.12.2016 RG NO: 29927) </a:t>
            </a:r>
          </a:p>
          <a:p>
            <a:endParaRPr lang="tr-TR" dirty="0"/>
          </a:p>
        </p:txBody>
      </p:sp>
    </p:spTree>
    <p:extLst>
      <p:ext uri="{BB962C8B-B14F-4D97-AF65-F5344CB8AC3E}">
        <p14:creationId xmlns:p14="http://schemas.microsoft.com/office/powerpoint/2010/main" val="2264051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lgn="l"/>
            <a:r>
              <a:rPr lang="tr-TR" sz="3100" b="1" dirty="0"/>
              <a:t>Yükseköğretim kurumundan çıkarma cezasını gerektiren disiplin suçları Yönetmeliğin </a:t>
            </a:r>
            <a:r>
              <a:rPr lang="tr-TR" sz="3100" b="1" dirty="0" smtClean="0"/>
              <a:t>9.Maddesinde </a:t>
            </a:r>
            <a:r>
              <a:rPr lang="tr-TR" sz="3100" b="1" dirty="0"/>
              <a:t>sayılan;</a:t>
            </a:r>
            <a:r>
              <a:rPr lang="tr-TR" dirty="0"/>
              <a:t/>
            </a:r>
            <a:br>
              <a:rPr lang="tr-TR" dirty="0"/>
            </a:br>
            <a:endParaRPr lang="tr-TR" dirty="0"/>
          </a:p>
        </p:txBody>
      </p:sp>
      <p:sp>
        <p:nvSpPr>
          <p:cNvPr id="3" name="İçerik Yer Tutucusu 2"/>
          <p:cNvSpPr>
            <a:spLocks noGrp="1"/>
          </p:cNvSpPr>
          <p:nvPr>
            <p:ph idx="1"/>
          </p:nvPr>
        </p:nvSpPr>
        <p:spPr>
          <a:xfrm>
            <a:off x="1484310" y="2003898"/>
            <a:ext cx="10018713" cy="4513633"/>
          </a:xfrm>
        </p:spPr>
        <p:txBody>
          <a:bodyPr>
            <a:normAutofit fontScale="92500"/>
          </a:bodyPr>
          <a:lstStyle/>
          <a:p>
            <a:pPr algn="just"/>
            <a:r>
              <a:rPr lang="tr-TR" dirty="0"/>
              <a:t>Yükseköğretim kurumundan çıkarma cezasını gerektiren eylemler şunlardır;</a:t>
            </a:r>
          </a:p>
          <a:p>
            <a:pPr algn="just"/>
            <a:r>
              <a:rPr lang="tr-TR" dirty="0" smtClean="0"/>
              <a:t>Mahkeme </a:t>
            </a:r>
            <a:r>
              <a:rPr lang="tr-TR" dirty="0"/>
              <a:t>kararıyla kesinleşmiş olmak kaydıyla, suç işlemek amacıyla örgüt kurmak, böyle bir örgütü yönetmek veya bu amaçla kurulan örgüte üye olmak, üye olmamakla birlikte örgüt adına faaliyette bulunmak veya yardım etmek,</a:t>
            </a:r>
          </a:p>
          <a:p>
            <a:pPr algn="just"/>
            <a:r>
              <a:rPr lang="tr-TR" dirty="0" smtClean="0"/>
              <a:t>Yükseköğretim </a:t>
            </a:r>
            <a:r>
              <a:rPr lang="tr-TR" dirty="0"/>
              <a:t>kurumlarında uyuşturucu veya uyarıcı maddeleri satmak, satın almak, başkalarına vermek ve ticaretini yapmak,</a:t>
            </a:r>
          </a:p>
          <a:p>
            <a:pPr algn="just"/>
            <a:r>
              <a:rPr lang="tr-TR" dirty="0" smtClean="0"/>
              <a:t>6136 </a:t>
            </a:r>
            <a:r>
              <a:rPr lang="tr-TR" dirty="0"/>
              <a:t>sayılı Ateşli Silahlar ve Bıçaklar ile Diğer Aletler Hakkında Kanuna aykırı olarak ateşli silahlarla, mermilerini ve bıçaklarla saldırı ve savunmada kullanılmak üzere özel olarak yapılmış bulunan diğer aletleri, patlayıcı maddeleri kullanmak,</a:t>
            </a:r>
          </a:p>
          <a:p>
            <a:pPr algn="just"/>
            <a:r>
              <a:rPr lang="tr-TR" dirty="0" smtClean="0"/>
              <a:t>Kişilerin </a:t>
            </a:r>
            <a:r>
              <a:rPr lang="tr-TR" dirty="0"/>
              <a:t>vücudu üzerinde cinsel davranışlarda bulunmak suretiyle cinsel dokunulmazlıklarını ihlal etmek.</a:t>
            </a:r>
          </a:p>
          <a:p>
            <a:endParaRPr lang="tr-TR" dirty="0"/>
          </a:p>
        </p:txBody>
      </p:sp>
    </p:spTree>
    <p:extLst>
      <p:ext uri="{BB962C8B-B14F-4D97-AF65-F5344CB8AC3E}">
        <p14:creationId xmlns:p14="http://schemas.microsoft.com/office/powerpoint/2010/main" val="1627560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Öngörülmemiş disiplin suçları </a:t>
            </a:r>
            <a:r>
              <a:rPr lang="tr-TR" dirty="0"/>
              <a:t/>
            </a:r>
            <a:br>
              <a:rPr lang="tr-TR" dirty="0"/>
            </a:br>
            <a:endParaRPr lang="tr-TR" dirty="0"/>
          </a:p>
        </p:txBody>
      </p:sp>
      <p:sp>
        <p:nvSpPr>
          <p:cNvPr id="3" name="İçerik Yer Tutucusu 2"/>
          <p:cNvSpPr>
            <a:spLocks noGrp="1"/>
          </p:cNvSpPr>
          <p:nvPr>
            <p:ph idx="1"/>
          </p:nvPr>
        </p:nvSpPr>
        <p:spPr>
          <a:xfrm>
            <a:off x="1484311" y="2438399"/>
            <a:ext cx="10018713" cy="3352801"/>
          </a:xfrm>
        </p:spPr>
        <p:txBody>
          <a:bodyPr/>
          <a:lstStyle/>
          <a:p>
            <a:pPr algn="just"/>
            <a:r>
              <a:rPr lang="tr-TR" dirty="0"/>
              <a:t>MADDE 10 - (1) Yükseköğretim kurumundan uzaklaştırma ve çıkarma cezasını gerektiren disiplin suçları dışında, uyarma ve kınama cezası verilmesini gerektiren eylemlere nitelik ve ağırlıkları itibarıyla benzer eylemlerde bulunanlara da aynı türden disiplin cezaları verilir.</a:t>
            </a:r>
          </a:p>
          <a:p>
            <a:pPr marL="0" indent="0">
              <a:buNone/>
            </a:pPr>
            <a:endParaRPr lang="tr-TR" dirty="0"/>
          </a:p>
        </p:txBody>
      </p:sp>
    </p:spTree>
    <p:extLst>
      <p:ext uri="{BB962C8B-B14F-4D97-AF65-F5344CB8AC3E}">
        <p14:creationId xmlns:p14="http://schemas.microsoft.com/office/powerpoint/2010/main" val="2742369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Disiplin suçunun tekerrürü</a:t>
            </a:r>
            <a:r>
              <a:rPr lang="tr-TR" dirty="0"/>
              <a:t/>
            </a:r>
            <a:br>
              <a:rPr lang="tr-TR" dirty="0"/>
            </a:br>
            <a:endParaRPr lang="tr-TR" dirty="0"/>
          </a:p>
        </p:txBody>
      </p:sp>
      <p:sp>
        <p:nvSpPr>
          <p:cNvPr id="3" name="İçerik Yer Tutucusu 2"/>
          <p:cNvSpPr>
            <a:spLocks noGrp="1"/>
          </p:cNvSpPr>
          <p:nvPr>
            <p:ph idx="1"/>
          </p:nvPr>
        </p:nvSpPr>
        <p:spPr>
          <a:xfrm>
            <a:off x="1484310" y="2529191"/>
            <a:ext cx="10018713" cy="3262009"/>
          </a:xfrm>
        </p:spPr>
        <p:txBody>
          <a:bodyPr/>
          <a:lstStyle/>
          <a:p>
            <a:pPr algn="just"/>
            <a:r>
              <a:rPr lang="tr-TR" dirty="0"/>
              <a:t>MADDE 11 - (1) Disiplin cezası verilmesine sebep olmuş bir eylemin tekerrüründe bir derece ağır ceza uygulanır.</a:t>
            </a:r>
          </a:p>
          <a:p>
            <a:pPr algn="just"/>
            <a:r>
              <a:rPr lang="tr-TR" dirty="0"/>
              <a:t>(2) Disiplin suçunun tekerrürü halinde yükseköğretim kurumundan çıkarma cezası verilemez.</a:t>
            </a:r>
          </a:p>
          <a:p>
            <a:pPr marL="0" indent="0">
              <a:buNone/>
            </a:pPr>
            <a:endParaRPr lang="tr-TR" dirty="0"/>
          </a:p>
        </p:txBody>
      </p:sp>
    </p:spTree>
    <p:extLst>
      <p:ext uri="{BB962C8B-B14F-4D97-AF65-F5344CB8AC3E}">
        <p14:creationId xmlns:p14="http://schemas.microsoft.com/office/powerpoint/2010/main" val="2982581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Soruşturma açmaya yetkili amirler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MADDE 12 - (1) Disiplin soruşturması açmaya yetkili amirler şunlardır;</a:t>
            </a:r>
          </a:p>
          <a:p>
            <a:r>
              <a:rPr lang="tr-TR" dirty="0" smtClean="0"/>
              <a:t>Fakülte </a:t>
            </a:r>
            <a:r>
              <a:rPr lang="tr-TR" dirty="0"/>
              <a:t>öğrencilerinin işlemiş oldukları disiplin suçlarından dolayı dekan,</a:t>
            </a:r>
          </a:p>
          <a:p>
            <a:r>
              <a:rPr lang="tr-TR" dirty="0" smtClean="0"/>
              <a:t>Enstitü </a:t>
            </a:r>
            <a:r>
              <a:rPr lang="tr-TR" dirty="0"/>
              <a:t>öğrencilerinin işlemiş oldukları disiplin suçlarından dolayı enstitü müdürü,</a:t>
            </a:r>
          </a:p>
          <a:p>
            <a:r>
              <a:rPr lang="tr-TR" dirty="0" smtClean="0"/>
              <a:t> </a:t>
            </a:r>
            <a:r>
              <a:rPr lang="tr-TR" dirty="0"/>
              <a:t>Yüksekokul ve meslek yüksekokulu öğrencilerinin işlemiş oldukları disiplin suçlarından dolayı müdür,</a:t>
            </a:r>
          </a:p>
          <a:p>
            <a:endParaRPr lang="tr-TR" dirty="0"/>
          </a:p>
        </p:txBody>
      </p:sp>
    </p:spTree>
    <p:extLst>
      <p:ext uri="{BB962C8B-B14F-4D97-AF65-F5344CB8AC3E}">
        <p14:creationId xmlns:p14="http://schemas.microsoft.com/office/powerpoint/2010/main" val="1757902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293779"/>
            <a:ext cx="10018713" cy="5184842"/>
          </a:xfrm>
        </p:spPr>
        <p:txBody>
          <a:bodyPr>
            <a:normAutofit fontScale="85000" lnSpcReduction="10000"/>
          </a:bodyPr>
          <a:lstStyle/>
          <a:p>
            <a:pPr algn="just"/>
            <a:r>
              <a:rPr lang="tr-TR" dirty="0" smtClean="0"/>
              <a:t>Konservatuvar </a:t>
            </a:r>
            <a:r>
              <a:rPr lang="tr-TR" dirty="0"/>
              <a:t>öğrencilerinin işlemiş oldukları disiplin suçlarından dolayı konservatuvar müdürü,</a:t>
            </a:r>
          </a:p>
          <a:p>
            <a:pPr algn="just"/>
            <a:r>
              <a:rPr lang="tr-TR" dirty="0" smtClean="0">
                <a:solidFill>
                  <a:srgbClr val="FF0000"/>
                </a:solidFill>
              </a:rPr>
              <a:t>Müşterek </a:t>
            </a:r>
            <a:r>
              <a:rPr lang="tr-TR" dirty="0">
                <a:solidFill>
                  <a:srgbClr val="FF0000"/>
                </a:solidFill>
              </a:rPr>
              <a:t>alan veya mekanlarda toplu öğrenci eylemleri ile ilgili olarak üniversite rektörleri. </a:t>
            </a:r>
            <a:r>
              <a:rPr lang="tr-TR" i="1" dirty="0"/>
              <a:t>Söz konusu bent Danıştay İdari Dava Daireleri Kurulunun 2016/4019E.-2017/1660K.sayılı ve 19.042017 tarihli kararı ile iptal edilmiştir. Söz konusu kararın gerekçesi müşterek alan veya mekanlarda toplu öğrenci eylemleri ile ilgili olarak disiplin soruşturması açmaya ve uyarma, kınama ve yükseköğretim kurumlarından bir aya kadar uzaklaştırma cezası vermeye yetkili amir olarak üniversite rektörünün sayılmasına, ayrıca rektörlük tarafından yürütülen soruşturmalarda üniversite yönetim kurulunun disiplin kurulu olarak görev yapmasına ilişkin hükümler içeren anılan düzenlemeler, üst hukuk normu olan 2547 sayılı Kanunun 54. Maddesinin (b) bendine aykırı görülmesi nedeniyle iptal etmiştir.    </a:t>
            </a:r>
            <a:endParaRPr lang="tr-TR" dirty="0"/>
          </a:p>
          <a:p>
            <a:pPr algn="just"/>
            <a:r>
              <a:rPr lang="tr-TR" dirty="0"/>
              <a:t>(</a:t>
            </a:r>
            <a:r>
              <a:rPr lang="tr-TR" dirty="0" smtClean="0"/>
              <a:t>2) Soruşturma </a:t>
            </a:r>
            <a:r>
              <a:rPr lang="tr-TR" dirty="0"/>
              <a:t>açmaya yetkili amirler, soruşturmayı bizzat yapabilecekleri gibi soruşturmacı veya soruşturmacılar tayini suretiyle de yaptırabilirler; gerekli gördükleri takdirde başka bir yükseköğretim kurumundan soruşturmacı görevlendirilmesini de talep edebilirler. (DEĞİŞİK FIKRA RGT: 23.12.2016 RG NO: 29927</a:t>
            </a:r>
            <a:r>
              <a:rPr lang="tr-TR" dirty="0" smtClean="0"/>
              <a:t>) </a:t>
            </a:r>
            <a:r>
              <a:rPr lang="tr-TR" i="1" dirty="0" smtClean="0"/>
              <a:t>(</a:t>
            </a:r>
            <a:r>
              <a:rPr lang="tr-TR" i="1" dirty="0"/>
              <a:t>ESKİ HALİ (2) Soruşturma açmaya yetkili amirler, soruşturmayı bizzat yapabilecekleri gibi soruşturmacı veya soruşturmacılar tayini suretiyle de yaptırabilirler</a:t>
            </a:r>
            <a:r>
              <a:rPr lang="tr-TR" i="1" dirty="0" smtClean="0"/>
              <a:t>. İKEN</a:t>
            </a:r>
            <a:r>
              <a:rPr lang="tr-TR" i="1" dirty="0"/>
              <a:t>)</a:t>
            </a:r>
            <a:endParaRPr lang="tr-TR" dirty="0"/>
          </a:p>
          <a:p>
            <a:pPr algn="just"/>
            <a:endParaRPr lang="tr-TR" dirty="0"/>
          </a:p>
        </p:txBody>
      </p:sp>
    </p:spTree>
    <p:extLst>
      <p:ext uri="{BB962C8B-B14F-4D97-AF65-F5344CB8AC3E}">
        <p14:creationId xmlns:p14="http://schemas.microsoft.com/office/powerpoint/2010/main" val="3512001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Soruşturmanın süresi ve zamanaşımı</a:t>
            </a:r>
            <a:r>
              <a:rPr lang="tr-TR" dirty="0"/>
              <a:t/>
            </a:r>
            <a:br>
              <a:rPr lang="tr-TR" dirty="0"/>
            </a:br>
            <a:endParaRPr lang="tr-TR" dirty="0"/>
          </a:p>
        </p:txBody>
      </p:sp>
      <p:sp>
        <p:nvSpPr>
          <p:cNvPr id="3" name="İçerik Yer Tutucusu 2"/>
          <p:cNvSpPr>
            <a:spLocks noGrp="1"/>
          </p:cNvSpPr>
          <p:nvPr>
            <p:ph idx="1"/>
          </p:nvPr>
        </p:nvSpPr>
        <p:spPr>
          <a:xfrm>
            <a:off x="1484310" y="2101174"/>
            <a:ext cx="10018713" cy="3920247"/>
          </a:xfrm>
        </p:spPr>
        <p:txBody>
          <a:bodyPr>
            <a:normAutofit/>
          </a:bodyPr>
          <a:lstStyle/>
          <a:p>
            <a:pPr algn="just"/>
            <a:r>
              <a:rPr lang="tr-TR" dirty="0"/>
              <a:t>MADDE 13 - (1) Disiplin soruşturmasına olayın öğrenilmesini müteakip derhal başlanır. Soruşturma, onay tarihinden itibaren </a:t>
            </a:r>
            <a:r>
              <a:rPr lang="tr-TR" dirty="0" err="1">
                <a:solidFill>
                  <a:srgbClr val="FF0000"/>
                </a:solidFill>
              </a:rPr>
              <a:t>onbeş</a:t>
            </a:r>
            <a:r>
              <a:rPr lang="tr-TR" dirty="0"/>
              <a:t> gün içinde sonuçlandırılır. </a:t>
            </a:r>
            <a:r>
              <a:rPr lang="tr-TR" b="1" dirty="0">
                <a:solidFill>
                  <a:srgbClr val="FF0000"/>
                </a:solidFill>
              </a:rPr>
              <a:t>Soruşturmanın bu süre içerisinde bitirilememesi halinde soruşturmacı, gerekçeli olarak ek süre verilmesi talebinde bulunur. Soruşturma açmaya yetkili disiplin amiri, uygun bulduğu taktirde soruşturma süresini uzatabilir.</a:t>
            </a:r>
            <a:r>
              <a:rPr lang="tr-TR" b="1" dirty="0"/>
              <a:t> </a:t>
            </a:r>
            <a:r>
              <a:rPr lang="tr-TR" i="1" dirty="0"/>
              <a:t>Maddenin söz konusu cümlesi Danıştay 8.Dairesinin 2012/9483E.-2016/4594 sayılı ve 09.05.2016 tarihli kararı ile iptal edilmiş, İptal üzerine YÖK tarafından karar temyiz edilmiş ancak, Danıştay İdari Dava Daireleri Kurulunun 2016/4019E.-2017/1660K.sayılı ve 19.042017 tarihli kararı ile temyiz talebi ret edilerek hüküm iptal edilmiştir.</a:t>
            </a:r>
            <a:endParaRPr lang="tr-TR" dirty="0"/>
          </a:p>
          <a:p>
            <a:endParaRPr lang="tr-TR" dirty="0"/>
          </a:p>
        </p:txBody>
      </p:sp>
    </p:spTree>
    <p:extLst>
      <p:ext uri="{BB962C8B-B14F-4D97-AF65-F5344CB8AC3E}">
        <p14:creationId xmlns:p14="http://schemas.microsoft.com/office/powerpoint/2010/main" val="4130902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108953"/>
            <a:ext cx="10018713" cy="5097294"/>
          </a:xfrm>
        </p:spPr>
        <p:txBody>
          <a:bodyPr>
            <a:normAutofit/>
          </a:bodyPr>
          <a:lstStyle/>
          <a:p>
            <a:pPr lvl="0" algn="just"/>
            <a:r>
              <a:rPr lang="tr-TR" dirty="0"/>
              <a:t>(2) Bu Yönetmelikte sayılan disiplin suçu niteliğindeki eylemleri işleyen öğrenciler hakkında, bu eylemlerin </a:t>
            </a:r>
            <a:r>
              <a:rPr lang="tr-TR" dirty="0" err="1"/>
              <a:t>işlenildiğinin</a:t>
            </a:r>
            <a:r>
              <a:rPr lang="tr-TR" dirty="0"/>
              <a:t> soruşturma açmaya yetkili amirlerce öğrenildiği tarihten itibaren;</a:t>
            </a:r>
          </a:p>
          <a:p>
            <a:pPr algn="just"/>
            <a:r>
              <a:rPr lang="tr-TR" dirty="0"/>
              <a:t>a) Uyarma, kınama, yükseköğretim kurumundan bir haftadan bir aya kadar uzaklaştırma cezalarında </a:t>
            </a:r>
            <a:r>
              <a:rPr lang="tr-TR" dirty="0">
                <a:solidFill>
                  <a:srgbClr val="FF0000"/>
                </a:solidFill>
              </a:rPr>
              <a:t>bir ay </a:t>
            </a:r>
            <a:r>
              <a:rPr lang="tr-TR" dirty="0"/>
              <a:t>içinde,</a:t>
            </a:r>
          </a:p>
          <a:p>
            <a:pPr algn="just"/>
            <a:r>
              <a:rPr lang="tr-TR" dirty="0"/>
              <a:t>b) Yükseköğretim kurumundan bir veya iki yarıyıl için uzaklaştırma ile yükseköğretim kurumundan çıkarma cezalarında </a:t>
            </a:r>
            <a:r>
              <a:rPr lang="tr-TR" dirty="0">
                <a:solidFill>
                  <a:srgbClr val="FF0000"/>
                </a:solidFill>
              </a:rPr>
              <a:t>üç ay </a:t>
            </a:r>
            <a:r>
              <a:rPr lang="tr-TR" dirty="0"/>
              <a:t>içinde,</a:t>
            </a:r>
          </a:p>
          <a:p>
            <a:pPr marL="0" indent="0" algn="just">
              <a:buNone/>
            </a:pPr>
            <a:r>
              <a:rPr lang="tr-TR" dirty="0"/>
              <a:t>disiplin soruşturmasına başlanmadığı takdirde, disiplin cezası verme yetkisi zaman aşımına uğrar.</a:t>
            </a:r>
          </a:p>
          <a:p>
            <a:pPr marL="0" indent="0">
              <a:buNone/>
            </a:pPr>
            <a:endParaRPr lang="tr-TR" dirty="0"/>
          </a:p>
        </p:txBody>
      </p:sp>
    </p:spTree>
    <p:extLst>
      <p:ext uri="{BB962C8B-B14F-4D97-AF65-F5344CB8AC3E}">
        <p14:creationId xmlns:p14="http://schemas.microsoft.com/office/powerpoint/2010/main" val="4159929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527243"/>
            <a:ext cx="10018713" cy="4263957"/>
          </a:xfrm>
        </p:spPr>
        <p:txBody>
          <a:bodyPr/>
          <a:lstStyle/>
          <a:p>
            <a:pPr lvl="0" algn="just"/>
            <a:r>
              <a:rPr lang="tr-TR" dirty="0"/>
              <a:t>(3) Disiplin cezasını gerektiren eylemlerin işlendiği tarihten itibaren, en geç </a:t>
            </a:r>
            <a:r>
              <a:rPr lang="tr-TR" dirty="0">
                <a:solidFill>
                  <a:srgbClr val="FF0000"/>
                </a:solidFill>
              </a:rPr>
              <a:t>iki yıl </a:t>
            </a:r>
            <a:r>
              <a:rPr lang="tr-TR" dirty="0"/>
              <a:t>içinde disiplin cezası verilmediği takdirde, disiplin cezası verme yetkisi zamanaşımına uğrar. </a:t>
            </a:r>
            <a:r>
              <a:rPr lang="tr-TR" b="1" dirty="0">
                <a:solidFill>
                  <a:srgbClr val="FF0000"/>
                </a:solidFill>
              </a:rPr>
              <a:t>Ancak, disiplin amir veya kurulunun, bir adli yargı hükmüne ihtiyaç duyduğu hallerde; zamanaşımı süresi adli yargı hükmünün kesinleştiği günden itibaren başlar. Söz konusu ihtiyaç, yetkili disiplin amir veya kurulunun alacağı bir karar ile tespit edilir. </a:t>
            </a:r>
            <a:r>
              <a:rPr lang="tr-TR" i="1" dirty="0"/>
              <a:t>Maddenin söz konusu cümlesi</a:t>
            </a:r>
            <a:r>
              <a:rPr lang="tr-TR" dirty="0"/>
              <a:t> </a:t>
            </a:r>
            <a:r>
              <a:rPr lang="tr-TR" i="1" dirty="0"/>
              <a:t>Danıştay İdari Dava Daireleri Kurulunun 2016/4019E.-2017/1660K.sayılı ve 19.042017 tarihli kararı ile iptal edilmiştir.</a:t>
            </a:r>
            <a:endParaRPr lang="tr-TR" dirty="0"/>
          </a:p>
          <a:p>
            <a:endParaRPr lang="tr-TR" dirty="0"/>
          </a:p>
        </p:txBody>
      </p:sp>
    </p:spTree>
    <p:extLst>
      <p:ext uri="{BB962C8B-B14F-4D97-AF65-F5344CB8AC3E}">
        <p14:creationId xmlns:p14="http://schemas.microsoft.com/office/powerpoint/2010/main" val="773517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Soruşturmanın yapılış şekli</a:t>
            </a:r>
            <a:r>
              <a:rPr lang="tr-TR" dirty="0"/>
              <a:t/>
            </a:r>
            <a:br>
              <a:rPr lang="tr-TR" dirty="0"/>
            </a:br>
            <a:endParaRPr lang="tr-TR" dirty="0"/>
          </a:p>
        </p:txBody>
      </p:sp>
      <p:sp>
        <p:nvSpPr>
          <p:cNvPr id="3" name="İçerik Yer Tutucusu 2"/>
          <p:cNvSpPr>
            <a:spLocks noGrp="1"/>
          </p:cNvSpPr>
          <p:nvPr>
            <p:ph idx="1"/>
          </p:nvPr>
        </p:nvSpPr>
        <p:spPr>
          <a:xfrm>
            <a:off x="1484310" y="2081719"/>
            <a:ext cx="10018713" cy="4416358"/>
          </a:xfrm>
        </p:spPr>
        <p:txBody>
          <a:bodyPr>
            <a:normAutofit/>
          </a:bodyPr>
          <a:lstStyle/>
          <a:p>
            <a:pPr algn="just"/>
            <a:r>
              <a:rPr lang="tr-TR" dirty="0"/>
              <a:t>MADDE 14 - (1) Soruşturmanın gizliliği esastır.</a:t>
            </a:r>
          </a:p>
          <a:p>
            <a:pPr algn="just"/>
            <a:r>
              <a:rPr lang="tr-TR" dirty="0"/>
              <a:t>(2) Soruşturmacı tanık dinleyebilir, keşif yapabilir ve bilirkişiye başvurabilir. Soruşturma işlemleri bir tutanakla tespit olunur. Tutanak; işlemin nerede ve ne zaman yapıldığı, işlemin mahiyeti, kimlerin katıldığı, ifade alınmış ise soruları ve cevapları belirtecek şekilde düzenlenir ve soruşturmacı, katip, ifade sahibi ve varsa keşif sırasında hazır bulunanlarca imzalanır. İfade alınırken tanığa ve bilirkişi tayini durumunda bilirkişiye yemin ettirilir; tanığın hüviyeti, adresi ve benzeri açıklayıcı bilgiler belirtilir.</a:t>
            </a:r>
          </a:p>
          <a:p>
            <a:endParaRPr lang="tr-TR" dirty="0"/>
          </a:p>
        </p:txBody>
      </p:sp>
    </p:spTree>
    <p:extLst>
      <p:ext uri="{BB962C8B-B14F-4D97-AF65-F5344CB8AC3E}">
        <p14:creationId xmlns:p14="http://schemas.microsoft.com/office/powerpoint/2010/main" val="2923208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a:t>YÜKSEKÖĞRETİM KURUMLARI ÖĞRENCİ DİSİPLİN YÖNETMELİĞİ</a:t>
            </a:r>
          </a:p>
        </p:txBody>
      </p:sp>
      <p:sp>
        <p:nvSpPr>
          <p:cNvPr id="3" name="İçerik Yer Tutucusu 2"/>
          <p:cNvSpPr>
            <a:spLocks noGrp="1"/>
          </p:cNvSpPr>
          <p:nvPr>
            <p:ph idx="1"/>
          </p:nvPr>
        </p:nvSpPr>
        <p:spPr/>
        <p:txBody>
          <a:bodyPr/>
          <a:lstStyle/>
          <a:p>
            <a:pPr lvl="0" algn="just"/>
            <a:r>
              <a:rPr lang="tr-TR" dirty="0"/>
              <a:t>Bu Yönetmeliğin amacı, yükseköğretim kurumları öğrencilerine verilecek disiplin cezaları ile soruşturma usul ve esaslarını düzenlemektir. Bu Yönetmelik yükseköğretim kurumlarındaki tüm öğrencileri kapsar.</a:t>
            </a:r>
          </a:p>
          <a:p>
            <a:pPr marL="0" indent="0">
              <a:buNone/>
            </a:pPr>
            <a:endParaRPr lang="tr-TR" dirty="0"/>
          </a:p>
          <a:p>
            <a:endParaRPr lang="tr-TR" dirty="0"/>
          </a:p>
        </p:txBody>
      </p:sp>
    </p:spTree>
    <p:extLst>
      <p:ext uri="{BB962C8B-B14F-4D97-AF65-F5344CB8AC3E}">
        <p14:creationId xmlns:p14="http://schemas.microsoft.com/office/powerpoint/2010/main" val="30899652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256817"/>
            <a:ext cx="10018713" cy="3534383"/>
          </a:xfrm>
        </p:spPr>
        <p:txBody>
          <a:bodyPr/>
          <a:lstStyle/>
          <a:p>
            <a:r>
              <a:rPr lang="tr-TR" dirty="0"/>
              <a:t>(3) Yükseköğretim kurumlarının personeli, soruşturmacıların istedikleri her türlü bilgi, dosya ve başka belgeleri hiçbir gecikmeye mahal bırakmaksızın verirler ve istenecek yardımları yerine getirirler.</a:t>
            </a:r>
          </a:p>
          <a:p>
            <a:endParaRPr lang="tr-TR" dirty="0"/>
          </a:p>
        </p:txBody>
      </p:sp>
    </p:spTree>
    <p:extLst>
      <p:ext uri="{BB962C8B-B14F-4D97-AF65-F5344CB8AC3E}">
        <p14:creationId xmlns:p14="http://schemas.microsoft.com/office/powerpoint/2010/main" val="47927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(4) Soruşturmacı, hakkında soruşturma açılan kişi ve eylemlerle sınırlı olmak üzere soruşturmayı yürütür ve tamamlar. Soruşturma esnasında soruşturulan eylemin dışında başka disiplin suçlarının işlendiğini veya aynı suç kapsamında başka kişilerin soruşturmaya dahil edilmesi gerektiğini tespit eden soruşturmacı, durumu yetkili mercie bildirir.</a:t>
            </a:r>
          </a:p>
          <a:p>
            <a:endParaRPr lang="tr-TR" dirty="0"/>
          </a:p>
        </p:txBody>
      </p:sp>
    </p:spTree>
    <p:extLst>
      <p:ext uri="{BB962C8B-B14F-4D97-AF65-F5344CB8AC3E}">
        <p14:creationId xmlns:p14="http://schemas.microsoft.com/office/powerpoint/2010/main" val="2478779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391055"/>
            <a:ext cx="10018713" cy="4400145"/>
          </a:xfrm>
        </p:spPr>
        <p:txBody>
          <a:bodyPr>
            <a:normAutofit/>
          </a:bodyPr>
          <a:lstStyle/>
          <a:p>
            <a:pPr algn="just"/>
            <a:r>
              <a:rPr lang="tr-TR" dirty="0"/>
              <a:t>(5) Öğrencinin, disiplin suçunu işledikten sonra yükseköğretim kurumu içinde yer değiştirmesi veya yükseköğretim kurumunu değiştirmiş bulunması veya yükseköğretim kurumundan her ne sebeple olursa olsun ayrılmış olması, soruşturma açılmasına, devamına ve gerekli kararların alınmasına engel teşkil etmez</a:t>
            </a:r>
            <a:r>
              <a:rPr lang="tr-TR" dirty="0" smtClean="0"/>
              <a:t>. </a:t>
            </a:r>
            <a:endParaRPr lang="tr-TR" dirty="0"/>
          </a:p>
          <a:p>
            <a:pPr algn="just"/>
            <a:r>
              <a:rPr lang="tr-TR" dirty="0"/>
              <a:t>(6) Soruşturmacılar; zaruri gördükleri takdirde soruşturma süresince, soruşturulan öğrencilerin yükseköğretim kurumu binalarına girmesinin yasaklanması hususunda karar verilmesini disiplin soruşturmasını açmaya yetkili merciden isteyebilirler. (EKLENMİŞ FIKRA RGT: 07.11.2013 RG NO: 28814)</a:t>
            </a:r>
          </a:p>
          <a:p>
            <a:pPr marL="0" indent="0">
              <a:buNone/>
            </a:pPr>
            <a:endParaRPr lang="tr-TR" dirty="0"/>
          </a:p>
        </p:txBody>
      </p:sp>
    </p:spTree>
    <p:extLst>
      <p:ext uri="{BB962C8B-B14F-4D97-AF65-F5344CB8AC3E}">
        <p14:creationId xmlns:p14="http://schemas.microsoft.com/office/powerpoint/2010/main" val="1050945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Savunma hakkı</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dirty="0"/>
              <a:t>MADDE 15 - (1) Hakkında disiplin soruşturması açılan öğrenciye isnat edilen suçun neden ibaret olduğu, savunmasını yapacağı tarihten </a:t>
            </a:r>
            <a:r>
              <a:rPr lang="tr-TR" dirty="0">
                <a:solidFill>
                  <a:srgbClr val="FF0000"/>
                </a:solidFill>
              </a:rPr>
              <a:t>en az yedi gün </a:t>
            </a:r>
            <a:r>
              <a:rPr lang="tr-TR" dirty="0"/>
              <a:t>önce yazılı olarak bildirilir. Bu yazıda; öğrenciden belirtilen gün, saat ve yerde savunmasını yapmak üzere hazır bulunması istenilir.</a:t>
            </a:r>
          </a:p>
          <a:p>
            <a:pPr marL="0" indent="0" algn="just">
              <a:buNone/>
            </a:pPr>
            <a:r>
              <a:rPr lang="tr-TR" dirty="0" smtClean="0"/>
              <a:t>    </a:t>
            </a:r>
            <a:endParaRPr lang="tr-TR" dirty="0"/>
          </a:p>
          <a:p>
            <a:endParaRPr lang="tr-TR" dirty="0"/>
          </a:p>
        </p:txBody>
      </p:sp>
    </p:spTree>
    <p:extLst>
      <p:ext uri="{BB962C8B-B14F-4D97-AF65-F5344CB8AC3E}">
        <p14:creationId xmlns:p14="http://schemas.microsoft.com/office/powerpoint/2010/main" val="1037514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322962"/>
            <a:ext cx="10018713" cy="5136203"/>
          </a:xfrm>
        </p:spPr>
        <p:txBody>
          <a:bodyPr>
            <a:normAutofit lnSpcReduction="10000"/>
          </a:bodyPr>
          <a:lstStyle/>
          <a:p>
            <a:pPr algn="just"/>
            <a:r>
              <a:rPr lang="tr-TR" dirty="0"/>
              <a:t>(2) Savunma yapmak üzere gelen kişi, savunmasını sözlü olarak yapabileceği gibi yazılı olarak da sunabilir. Yazılı savunma sunulduktan sonra soruşturmacı öğrenciye ek sorular yöneltebilir</a:t>
            </a:r>
            <a:r>
              <a:rPr lang="tr-TR" dirty="0" smtClean="0"/>
              <a:t>.</a:t>
            </a:r>
            <a:r>
              <a:rPr lang="nn-NO" dirty="0"/>
              <a:t> (DEĞİŞİK FIKRA RGT: 23.12.2016 RG NO: 29927) </a:t>
            </a:r>
            <a:endParaRPr lang="tr-TR" dirty="0"/>
          </a:p>
          <a:p>
            <a:pPr algn="just"/>
            <a:r>
              <a:rPr lang="tr-TR" dirty="0"/>
              <a:t>(3) Öğrenciye gönderilecek davetiyede; çağrıya özürsüz olduğu halde uymadığı veya özrünü zamanında bildirmediği takdirde, savunmadan vazgeçmiş sayılacağı ve diğer delillere dayanılmak suretiyle hakkında gerekli kararın verileceği belirtilir.</a:t>
            </a:r>
          </a:p>
          <a:p>
            <a:pPr algn="just"/>
            <a:r>
              <a:rPr lang="tr-TR" dirty="0"/>
              <a:t>(4) Geçerli bir özür bildiren veya mücbir sebep dolayısıyla davete uymadığı anlaşılan öğrenciye uygun bir süre verilir. Tutuklu öğrencilere savunmalarını yazılı olarak gönderebilecekleri bildirilir.</a:t>
            </a:r>
          </a:p>
          <a:p>
            <a:pPr algn="just"/>
            <a:r>
              <a:rPr lang="tr-TR" dirty="0"/>
              <a:t>5) Soruşturma öğrencinin kendini gereği gibi savunmasına imkân verecek şekilde yürütülür.</a:t>
            </a:r>
          </a:p>
          <a:p>
            <a:endParaRPr lang="tr-TR" dirty="0"/>
          </a:p>
        </p:txBody>
      </p:sp>
    </p:spTree>
    <p:extLst>
      <p:ext uri="{BB962C8B-B14F-4D97-AF65-F5344CB8AC3E}">
        <p14:creationId xmlns:p14="http://schemas.microsoft.com/office/powerpoint/2010/main" val="3274469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Soruşturma raporu</a:t>
            </a:r>
            <a:r>
              <a:rPr lang="tr-TR" dirty="0"/>
              <a:t/>
            </a:r>
            <a:br>
              <a:rPr lang="tr-TR" dirty="0"/>
            </a:br>
            <a:endParaRPr lang="tr-TR" dirty="0"/>
          </a:p>
        </p:txBody>
      </p:sp>
      <p:sp>
        <p:nvSpPr>
          <p:cNvPr id="3" name="İçerik Yer Tutucusu 2"/>
          <p:cNvSpPr>
            <a:spLocks noGrp="1"/>
          </p:cNvSpPr>
          <p:nvPr>
            <p:ph idx="1"/>
          </p:nvPr>
        </p:nvSpPr>
        <p:spPr>
          <a:xfrm>
            <a:off x="1484310" y="2276273"/>
            <a:ext cx="10018713" cy="3514928"/>
          </a:xfrm>
        </p:spPr>
        <p:txBody>
          <a:bodyPr/>
          <a:lstStyle/>
          <a:p>
            <a:pPr algn="just"/>
            <a:r>
              <a:rPr lang="tr-TR" dirty="0"/>
              <a:t>MADDE 16 - (1) Soruşturma sonuçlandığında bir rapor düzenlenir. Raporda soruşturma onayı, soruşturmaya başlama tarihi, soruşturulanın kimliği, isnat edilen suç konuları, soruşturmanın safhaları, deliller ve alınan savunma özetlenir. İsnat edilen suçun sabit olup olmadığı tartışılır ve gerekli disiplin cezası teklif edilir. Soruşturmayla ilgili belgelerin asıl veya suretleri bir dizi pusulasına bağlanarak rapora eklenir. Soruşturma raporu, dosya ile birlikte soruşturmayı açan mercie tevdi edilir.</a:t>
            </a:r>
          </a:p>
          <a:p>
            <a:endParaRPr lang="tr-TR" dirty="0"/>
          </a:p>
        </p:txBody>
      </p:sp>
    </p:spTree>
    <p:extLst>
      <p:ext uri="{BB962C8B-B14F-4D97-AF65-F5344CB8AC3E}">
        <p14:creationId xmlns:p14="http://schemas.microsoft.com/office/powerpoint/2010/main" val="2986553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b="1" dirty="0"/>
              <a:t>Ceza kovuşturması ile disiplin soruşturmasının </a:t>
            </a:r>
            <a:r>
              <a:rPr lang="tr-TR" b="1" dirty="0" smtClean="0"/>
              <a:t>bir arada </a:t>
            </a:r>
            <a:r>
              <a:rPr lang="tr-TR" b="1" dirty="0"/>
              <a:t>yürütülmesi</a:t>
            </a:r>
            <a:br>
              <a:rPr lang="tr-TR" b="1" dirty="0"/>
            </a:br>
            <a:endParaRPr lang="tr-TR" b="1" dirty="0"/>
          </a:p>
        </p:txBody>
      </p:sp>
      <p:sp>
        <p:nvSpPr>
          <p:cNvPr id="3" name="İçerik Yer Tutucusu 2"/>
          <p:cNvSpPr>
            <a:spLocks noGrp="1"/>
          </p:cNvSpPr>
          <p:nvPr>
            <p:ph idx="1"/>
          </p:nvPr>
        </p:nvSpPr>
        <p:spPr>
          <a:xfrm>
            <a:off x="1484310" y="2587557"/>
            <a:ext cx="10018713" cy="3203643"/>
          </a:xfrm>
        </p:spPr>
        <p:txBody>
          <a:bodyPr/>
          <a:lstStyle/>
          <a:p>
            <a:pPr algn="just"/>
            <a:r>
              <a:rPr lang="tr-TR" dirty="0" smtClean="0"/>
              <a:t>MADDE </a:t>
            </a:r>
            <a:r>
              <a:rPr lang="tr-TR" dirty="0"/>
              <a:t>17 - (1) Aynı olaydan dolayı, öğrenci hakkında ceza kovuşturmasının başlamış olması, disiplin soruşturmasını geciktirmez. Öğrenci hakkında ceza kovuşturması açılmış olması, kanuna göre mahkûm olması veya olmaması disiplin cezasının verilmesine engel teşkil etmez.</a:t>
            </a:r>
          </a:p>
          <a:p>
            <a:pPr marL="0" indent="0">
              <a:buNone/>
            </a:pPr>
            <a:endParaRPr lang="tr-TR" dirty="0"/>
          </a:p>
        </p:txBody>
      </p:sp>
    </p:spTree>
    <p:extLst>
      <p:ext uri="{BB962C8B-B14F-4D97-AF65-F5344CB8AC3E}">
        <p14:creationId xmlns:p14="http://schemas.microsoft.com/office/powerpoint/2010/main" val="2908598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Soruşturmanın sonuçlandırılması</a:t>
            </a:r>
            <a:br>
              <a:rPr lang="tr-TR" b="1" dirty="0"/>
            </a:br>
            <a:endParaRPr lang="tr-TR" b="1" dirty="0"/>
          </a:p>
        </p:txBody>
      </p:sp>
      <p:sp>
        <p:nvSpPr>
          <p:cNvPr id="3" name="İçerik Yer Tutucusu 2"/>
          <p:cNvSpPr>
            <a:spLocks noGrp="1"/>
          </p:cNvSpPr>
          <p:nvPr>
            <p:ph idx="1"/>
          </p:nvPr>
        </p:nvSpPr>
        <p:spPr/>
        <p:txBody>
          <a:bodyPr/>
          <a:lstStyle/>
          <a:p>
            <a:r>
              <a:rPr lang="tr-TR" dirty="0" smtClean="0"/>
              <a:t>MADDE </a:t>
            </a:r>
            <a:r>
              <a:rPr lang="tr-TR" dirty="0"/>
              <a:t>18 - (1) Uyarma, kınama ve yükseköğretim kurumlarından bir haftadan bir aya kadar uzaklaştırma cezaları ilgili fakülte dekanı, enstitü, konservatuvar, yüksekokul veya meslek yüksekokulu müdürünce verilir.</a:t>
            </a:r>
          </a:p>
          <a:p>
            <a:endParaRPr lang="tr-TR" dirty="0"/>
          </a:p>
        </p:txBody>
      </p:sp>
    </p:spTree>
    <p:extLst>
      <p:ext uri="{BB962C8B-B14F-4D97-AF65-F5344CB8AC3E}">
        <p14:creationId xmlns:p14="http://schemas.microsoft.com/office/powerpoint/2010/main" val="1340632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060316"/>
            <a:ext cx="10149971" cy="5272390"/>
          </a:xfrm>
        </p:spPr>
        <p:txBody>
          <a:bodyPr>
            <a:normAutofit fontScale="92500" lnSpcReduction="20000"/>
          </a:bodyPr>
          <a:lstStyle/>
          <a:p>
            <a:pPr algn="just"/>
            <a:r>
              <a:rPr lang="tr-TR" dirty="0"/>
              <a:t>(2) </a:t>
            </a:r>
            <a:r>
              <a:rPr lang="tr-TR" dirty="0">
                <a:solidFill>
                  <a:srgbClr val="FF0000"/>
                </a:solidFill>
              </a:rPr>
              <a:t>Müşterek mekanlarda işlenen disiplin suçlarından dolayı uyarma, kınama ve yükseköğretim kurumlarından bir aya kadar uzaklaştırma cezası verme yetkisi rektöre aittir. </a:t>
            </a:r>
            <a:r>
              <a:rPr lang="tr-TR" i="1" dirty="0"/>
              <a:t>Söz konusu bent Danıştay İdari Dava Daireleri Kurulunun 2016/4019E.-2017/1660K.sayılı ve 19.042017 tarihli kararı ile iptal edilmiştir</a:t>
            </a:r>
            <a:r>
              <a:rPr lang="tr-TR" i="1" dirty="0" smtClean="0"/>
              <a:t>.</a:t>
            </a:r>
            <a:endParaRPr lang="tr-TR" dirty="0"/>
          </a:p>
          <a:p>
            <a:pPr algn="just"/>
            <a:r>
              <a:rPr lang="tr-TR" dirty="0"/>
              <a:t>(3) Yükseköğretim kurumundan bir veya iki yarıyıl için uzaklaştırma cezası ile yükseköğretim kurumundan çıkarma cezaları, yetkili disiplin kurulunca verilir</a:t>
            </a:r>
            <a:r>
              <a:rPr lang="tr-TR" dirty="0" smtClean="0"/>
              <a:t>.</a:t>
            </a:r>
            <a:endParaRPr lang="tr-TR" dirty="0"/>
          </a:p>
          <a:p>
            <a:pPr algn="just"/>
            <a:r>
              <a:rPr lang="tr-TR" dirty="0"/>
              <a:t>(4) Fakülte, enstitü, konservatuvar, yüksekokul ve meslek yüksekokulunca yürütülen soruşturmalarda bu birimlerin yönetim kurulları, </a:t>
            </a:r>
            <a:r>
              <a:rPr lang="tr-TR" b="1" dirty="0">
                <a:solidFill>
                  <a:srgbClr val="FF0000"/>
                </a:solidFill>
              </a:rPr>
              <a:t>rektörlük tarafından yürütülen soruşturmalarda ise üniversite yönetim kurulu disiplin kurulu</a:t>
            </a:r>
            <a:r>
              <a:rPr lang="tr-TR" dirty="0"/>
              <a:t> görevini yerine getirir. </a:t>
            </a:r>
            <a:r>
              <a:rPr lang="tr-TR" i="1" dirty="0"/>
              <a:t>Söz konusu cümle Danıştay İdari Dava Daireleri Kurulunun 2016/4019E.-2017/1660K.sayılı ve 19.042017 tarihli kararı ile iptal edilmiştir</a:t>
            </a:r>
            <a:r>
              <a:rPr lang="tr-TR" i="1" dirty="0" smtClean="0"/>
              <a:t>.</a:t>
            </a:r>
            <a:endParaRPr lang="tr-TR" dirty="0"/>
          </a:p>
          <a:p>
            <a:pPr algn="just"/>
            <a:r>
              <a:rPr lang="tr-TR" dirty="0"/>
              <a:t>(5) Soruşturma dosyasını inceleyen </a:t>
            </a:r>
            <a:r>
              <a:rPr lang="tr-TR" b="1" dirty="0">
                <a:solidFill>
                  <a:srgbClr val="FF0000"/>
                </a:solidFill>
              </a:rPr>
              <a:t>rektör</a:t>
            </a:r>
            <a:r>
              <a:rPr lang="tr-TR" dirty="0">
                <a:solidFill>
                  <a:srgbClr val="FF0000"/>
                </a:solidFill>
              </a:rPr>
              <a:t>,</a:t>
            </a:r>
            <a:r>
              <a:rPr lang="tr-TR" dirty="0"/>
              <a:t> dekan, müdür veya disiplin kurulu, gerekli görürse noksan saydığı belirli soruşturma işlemlerinin tamamlanmasını aynı soruşturmacıdan veya disiplin kurulunun bir üyesinden isteyebilir. </a:t>
            </a:r>
            <a:r>
              <a:rPr lang="tr-TR" i="1" dirty="0"/>
              <a:t>Söz konusu kelime Danıştay İdari Dava Daireleri Kurulunun 2016/4019E.-2017/1660K.sayılı ve 19.042017 tarihli kararı ile iptal edilmiştir.</a:t>
            </a:r>
            <a:endParaRPr lang="tr-TR" dirty="0"/>
          </a:p>
          <a:p>
            <a:endParaRPr lang="tr-TR" dirty="0"/>
          </a:p>
        </p:txBody>
      </p:sp>
    </p:spTree>
    <p:extLst>
      <p:ext uri="{BB962C8B-B14F-4D97-AF65-F5344CB8AC3E}">
        <p14:creationId xmlns:p14="http://schemas.microsoft.com/office/powerpoint/2010/main" val="669181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Disiplin kurulunun çalışma usulü</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dirty="0"/>
              <a:t>MADDE 19 - (1) Disiplin kurulu, başkanın çağrısı üzerine belirlenecek yer, gün ve saatte toplanır.</a:t>
            </a:r>
          </a:p>
          <a:p>
            <a:pPr algn="just"/>
            <a:r>
              <a:rPr lang="tr-TR" dirty="0"/>
              <a:t>(2) Toplantı gündeminin hazırlanması, ilgililere duyurulması, kurul çalışmalarının düzenli yürütülmesi, başkan tarafından sağlanır.</a:t>
            </a:r>
          </a:p>
          <a:p>
            <a:pPr algn="just"/>
            <a:r>
              <a:rPr lang="tr-TR" dirty="0"/>
              <a:t>(3) Disiplin kurulu olarak yönetim kurulunun toplantı nisabı, kurul üye tam sayısının salt çoğunluğudur.</a:t>
            </a:r>
          </a:p>
          <a:p>
            <a:endParaRPr lang="tr-TR" dirty="0"/>
          </a:p>
        </p:txBody>
      </p:sp>
    </p:spTree>
    <p:extLst>
      <p:ext uri="{BB962C8B-B14F-4D97-AF65-F5344CB8AC3E}">
        <p14:creationId xmlns:p14="http://schemas.microsoft.com/office/powerpoint/2010/main" val="4214880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593387"/>
            <a:ext cx="10286158" cy="6352162"/>
          </a:xfrm>
        </p:spPr>
        <p:txBody>
          <a:bodyPr>
            <a:normAutofit fontScale="62500" lnSpcReduction="20000"/>
          </a:bodyPr>
          <a:lstStyle/>
          <a:p>
            <a:pPr lvl="0" algn="just"/>
            <a:r>
              <a:rPr lang="tr-TR" sz="2900" b="1" dirty="0"/>
              <a:t>Bu Yönetmelikte geçen;</a:t>
            </a:r>
          </a:p>
          <a:p>
            <a:pPr algn="just"/>
            <a:r>
              <a:rPr lang="tr-TR" sz="2900" u="sng" dirty="0" smtClean="0"/>
              <a:t>Öğrenci</a:t>
            </a:r>
            <a:r>
              <a:rPr lang="tr-TR" sz="2900" u="sng" dirty="0"/>
              <a:t>: </a:t>
            </a:r>
            <a:r>
              <a:rPr lang="tr-TR" sz="2900" dirty="0"/>
              <a:t>Yükseköğretim kurumlarında </a:t>
            </a:r>
            <a:r>
              <a:rPr lang="tr-TR" sz="2900" dirty="0" err="1"/>
              <a:t>önlisans</a:t>
            </a:r>
            <a:r>
              <a:rPr lang="tr-TR" sz="2900" dirty="0"/>
              <a:t>, lisans, yüksek lisans, doktora, tıpta uzmanlık veya sanatta yeterlilik öğrenimi gören kişileri,</a:t>
            </a:r>
          </a:p>
          <a:p>
            <a:pPr algn="just"/>
            <a:r>
              <a:rPr lang="tr-TR" sz="2900" u="sng" dirty="0" smtClean="0"/>
              <a:t>Kınama</a:t>
            </a:r>
            <a:r>
              <a:rPr lang="tr-TR" sz="2900" u="sng" dirty="0"/>
              <a:t>: </a:t>
            </a:r>
            <a:r>
              <a:rPr lang="tr-TR" sz="2900" dirty="0"/>
              <a:t>Öğrenciye öğrencilikle ilgili kusurlu davranışlarından dolayı kınandığının yazılı olarak bildirilmesini,</a:t>
            </a:r>
          </a:p>
          <a:p>
            <a:pPr algn="just"/>
            <a:r>
              <a:rPr lang="tr-TR" sz="2900" u="sng" dirty="0" smtClean="0"/>
              <a:t>Uyarma</a:t>
            </a:r>
            <a:r>
              <a:rPr lang="tr-TR" sz="2900" u="sng" dirty="0"/>
              <a:t>: </a:t>
            </a:r>
            <a:r>
              <a:rPr lang="tr-TR" sz="2900" dirty="0"/>
              <a:t>Öğrencinin, öğrencilikle ilgili davranışlarında daha dikkatli olması gerektiği hususunda yazılı olarak ikaz edilmesini,</a:t>
            </a:r>
          </a:p>
          <a:p>
            <a:pPr algn="just"/>
            <a:r>
              <a:rPr lang="tr-TR" sz="2900" u="sng" dirty="0" smtClean="0"/>
              <a:t>Yükseköğretim </a:t>
            </a:r>
            <a:r>
              <a:rPr lang="tr-TR" sz="2900" u="sng" dirty="0"/>
              <a:t>Kurumları: </a:t>
            </a:r>
            <a:r>
              <a:rPr lang="tr-TR" sz="2900" dirty="0"/>
              <a:t>Üniversiteler, yüksek teknoloji enstitüleri ile bunların bünyesinde yer alan fakülteler, enstitüler, yüksekokullar, konservatuvarlar, meslek yüksekokulları ile uygulama ve araştırma merkezlerini,</a:t>
            </a:r>
          </a:p>
          <a:p>
            <a:pPr algn="just"/>
            <a:r>
              <a:rPr lang="tr-TR" sz="2900" u="sng" dirty="0" smtClean="0"/>
              <a:t>Yükseköğretim </a:t>
            </a:r>
            <a:r>
              <a:rPr lang="tr-TR" sz="2900" u="sng" dirty="0"/>
              <a:t>Kurumundan Bir Haftadan Bir Aya Kadar Uzaklaştırma: </a:t>
            </a:r>
            <a:r>
              <a:rPr lang="tr-TR" sz="2900" dirty="0"/>
              <a:t>Öğrenciye, yükseköğretim kurumundan bir haftadan bir aya kadar uzaklaştırıldığının ve bu süre içerisinde derslere ve sınavlara katılamayacağının yazı ile bildirilmesini,</a:t>
            </a:r>
          </a:p>
          <a:p>
            <a:pPr algn="just"/>
            <a:r>
              <a:rPr lang="tr-TR" sz="2900" u="sng" dirty="0" smtClean="0"/>
              <a:t>Yükseköğretim </a:t>
            </a:r>
            <a:r>
              <a:rPr lang="tr-TR" sz="2900" u="sng" dirty="0"/>
              <a:t>Kurumundan Bir Yarıyıl İçin Uzaklaştırma: </a:t>
            </a:r>
            <a:r>
              <a:rPr lang="tr-TR" sz="2900" dirty="0"/>
              <a:t>Öğrenciye, yükseköğretim kurumundan bir yarıyıl uzaklaştırıldığının ve bu sürede öğrencilik haklarından yararlanamayacağının yazı ile bildirilmesini,</a:t>
            </a:r>
          </a:p>
          <a:p>
            <a:pPr algn="just"/>
            <a:r>
              <a:rPr lang="tr-TR" sz="2900" u="sng" dirty="0" smtClean="0"/>
              <a:t>Yükseköğretim </a:t>
            </a:r>
            <a:r>
              <a:rPr lang="tr-TR" sz="2900" u="sng" dirty="0"/>
              <a:t>Kurumundan Çıkarma: </a:t>
            </a:r>
            <a:r>
              <a:rPr lang="tr-TR" sz="2900" dirty="0"/>
              <a:t>Öğrenciye, bir daha çıkarıldığı yükseköğretim kurumuna alınmamak üzere öğrencilikten çıkarıldığının yazı ile bildirilmesini,</a:t>
            </a:r>
          </a:p>
          <a:p>
            <a:pPr algn="just"/>
            <a:r>
              <a:rPr lang="tr-TR" sz="2900" u="sng" dirty="0" smtClean="0"/>
              <a:t>Yükseköğretim </a:t>
            </a:r>
            <a:r>
              <a:rPr lang="tr-TR" sz="2900" u="sng" dirty="0"/>
              <a:t>Kurumundan İki Yarıyıl İçin Uzaklaştırma: </a:t>
            </a:r>
            <a:r>
              <a:rPr lang="tr-TR" sz="2900" dirty="0"/>
              <a:t>Öğrenciye, yükseköğretim kurumundan iki yarıyıl uzaklaştırıldığının ve bu sürede öğrencilik haklarından yararlanamayacağının yazı ile bildirilmesini,</a:t>
            </a:r>
          </a:p>
          <a:p>
            <a:pPr algn="just"/>
            <a:r>
              <a:rPr lang="tr-TR" sz="2900" dirty="0"/>
              <a:t>ifade eder.</a:t>
            </a:r>
          </a:p>
          <a:p>
            <a:pPr marL="0" indent="0">
              <a:buNone/>
            </a:pPr>
            <a:endParaRPr lang="tr-TR" dirty="0"/>
          </a:p>
        </p:txBody>
      </p:sp>
    </p:spTree>
    <p:extLst>
      <p:ext uri="{BB962C8B-B14F-4D97-AF65-F5344CB8AC3E}">
        <p14:creationId xmlns:p14="http://schemas.microsoft.com/office/powerpoint/2010/main" val="2966257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Raportörlük ve görüşme usulü</a:t>
            </a:r>
            <a:br>
              <a:rPr lang="tr-TR" b="1" dirty="0"/>
            </a:br>
            <a:endParaRPr lang="tr-TR" b="1" dirty="0"/>
          </a:p>
        </p:txBody>
      </p:sp>
      <p:sp>
        <p:nvSpPr>
          <p:cNvPr id="3" name="İçerik Yer Tutucusu 2"/>
          <p:cNvSpPr>
            <a:spLocks noGrp="1"/>
          </p:cNvSpPr>
          <p:nvPr>
            <p:ph idx="1"/>
          </p:nvPr>
        </p:nvSpPr>
        <p:spPr/>
        <p:txBody>
          <a:bodyPr>
            <a:normAutofit/>
          </a:bodyPr>
          <a:lstStyle/>
          <a:p>
            <a:pPr algn="just"/>
            <a:r>
              <a:rPr lang="tr-TR" dirty="0" smtClean="0"/>
              <a:t>MADDE </a:t>
            </a:r>
            <a:r>
              <a:rPr lang="tr-TR" dirty="0"/>
              <a:t>20 - (1) Disiplin Kurullarında raportörlük görevi, başkanın görevlendireceği üye tarafından yürütülür. Raportör üye, havale edilecek dosyanın incelenmesini en geç </a:t>
            </a:r>
            <a:r>
              <a:rPr lang="tr-TR" dirty="0">
                <a:solidFill>
                  <a:srgbClr val="FF0000"/>
                </a:solidFill>
              </a:rPr>
              <a:t>iki gün </a:t>
            </a:r>
            <a:r>
              <a:rPr lang="tr-TR" dirty="0"/>
              <a:t>içinde tamamlar ve hazırlayacağı raporu başkana sunar.</a:t>
            </a:r>
          </a:p>
          <a:p>
            <a:pPr algn="just"/>
            <a:r>
              <a:rPr lang="tr-TR" dirty="0"/>
              <a:t>(2) Kurulda öncelikle raportörün açıklamaları dinlenir. Kurul gerek görürse soruşturmacıları da dinleyebilir. Görüşmelerin bitiminde oylama yapılır ve karar başkan tarafından açıklanır.</a:t>
            </a:r>
          </a:p>
        </p:txBody>
      </p:sp>
    </p:spTree>
    <p:extLst>
      <p:ext uri="{BB962C8B-B14F-4D97-AF65-F5344CB8AC3E}">
        <p14:creationId xmlns:p14="http://schemas.microsoft.com/office/powerpoint/2010/main" val="10329800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Oylama ve karar</a:t>
            </a:r>
            <a:br>
              <a:rPr lang="tr-TR" b="1" dirty="0"/>
            </a:br>
            <a:endParaRPr lang="tr-TR" b="1" dirty="0"/>
          </a:p>
        </p:txBody>
      </p:sp>
      <p:sp>
        <p:nvSpPr>
          <p:cNvPr id="3" name="İçerik Yer Tutucusu 2"/>
          <p:cNvSpPr>
            <a:spLocks noGrp="1"/>
          </p:cNvSpPr>
          <p:nvPr>
            <p:ph idx="1"/>
          </p:nvPr>
        </p:nvSpPr>
        <p:spPr/>
        <p:txBody>
          <a:bodyPr>
            <a:normAutofit lnSpcReduction="10000"/>
          </a:bodyPr>
          <a:lstStyle/>
          <a:p>
            <a:pPr algn="just"/>
            <a:r>
              <a:rPr lang="tr-TR" dirty="0" smtClean="0"/>
              <a:t>MADDE </a:t>
            </a:r>
            <a:r>
              <a:rPr lang="tr-TR" dirty="0"/>
              <a:t>21 - (1) Disiplin cezası vermeye yetkili amir veya disiplin kurulu, soruşturma raporunda önerilen cezayı kabul edip etmemekte serbesttir; gerekçelerini göstermek kaydıyla başka bir disiplin cezası da verebilir.</a:t>
            </a:r>
          </a:p>
          <a:p>
            <a:pPr algn="just"/>
            <a:r>
              <a:rPr lang="tr-TR" dirty="0"/>
              <a:t>(2) Disiplin kurullarında kararlar toplantıya katılanların salt çoğunluğu ile alınır. Oyların eşitliği halinde, başkanın kullandığı oy yönünde çoğunluk sağlanmış sayılır.</a:t>
            </a:r>
          </a:p>
          <a:p>
            <a:pPr algn="just"/>
            <a:r>
              <a:rPr lang="tr-TR" dirty="0"/>
              <a:t>(3) Soruşturmacı disiplin kurulu üyesi ise soruşturmasını yürüttüğü dosyanın toplantılarına katılamaz ve oy kullanamaz.</a:t>
            </a:r>
          </a:p>
          <a:p>
            <a:endParaRPr lang="tr-TR" dirty="0"/>
          </a:p>
        </p:txBody>
      </p:sp>
    </p:spTree>
    <p:extLst>
      <p:ext uri="{BB962C8B-B14F-4D97-AF65-F5344CB8AC3E}">
        <p14:creationId xmlns:p14="http://schemas.microsoft.com/office/powerpoint/2010/main" val="6666490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Karar süresi</a:t>
            </a:r>
            <a:br>
              <a:rPr lang="tr-TR" b="1" dirty="0"/>
            </a:br>
            <a:endParaRPr lang="tr-TR" b="1" dirty="0"/>
          </a:p>
        </p:txBody>
      </p:sp>
      <p:sp>
        <p:nvSpPr>
          <p:cNvPr id="3" name="İçerik Yer Tutucusu 2"/>
          <p:cNvSpPr>
            <a:spLocks noGrp="1"/>
          </p:cNvSpPr>
          <p:nvPr>
            <p:ph idx="1"/>
          </p:nvPr>
        </p:nvSpPr>
        <p:spPr>
          <a:xfrm>
            <a:off x="1484310" y="2188723"/>
            <a:ext cx="10018713" cy="3602477"/>
          </a:xfrm>
        </p:spPr>
        <p:txBody>
          <a:bodyPr>
            <a:normAutofit/>
          </a:bodyPr>
          <a:lstStyle/>
          <a:p>
            <a:pPr algn="just"/>
            <a:r>
              <a:rPr lang="tr-TR" dirty="0" smtClean="0"/>
              <a:t>MADDE </a:t>
            </a:r>
            <a:r>
              <a:rPr lang="tr-TR" dirty="0"/>
              <a:t>22 - (1) Disiplin cezası vermeye yetkili amirler uyarma, kınama, yükseköğretim kurumundan bir haftadan bir aya kadar uzaklaştırma cezalarına, soruşturmanın tamamlandığı günden itibaren </a:t>
            </a:r>
            <a:r>
              <a:rPr lang="tr-TR" dirty="0" err="1">
                <a:solidFill>
                  <a:srgbClr val="FF0000"/>
                </a:solidFill>
              </a:rPr>
              <a:t>engeç</a:t>
            </a:r>
            <a:r>
              <a:rPr lang="tr-TR" dirty="0">
                <a:solidFill>
                  <a:srgbClr val="FF0000"/>
                </a:solidFill>
              </a:rPr>
              <a:t> on gün </a:t>
            </a:r>
            <a:r>
              <a:rPr lang="tr-TR" dirty="0"/>
              <a:t>içinde karar vermek zorundadırlar.</a:t>
            </a:r>
          </a:p>
          <a:p>
            <a:pPr algn="just"/>
            <a:r>
              <a:rPr lang="tr-TR" dirty="0"/>
              <a:t>(2) Diğer disiplin cezalarının verilmesini gerektiren hallerde, dosya derhal disiplin kuruluna havale edilir. Disiplin kurulu, dosyayı aldığı tarihten itibaren </a:t>
            </a:r>
            <a:r>
              <a:rPr lang="tr-TR" dirty="0">
                <a:solidFill>
                  <a:srgbClr val="FF0000"/>
                </a:solidFill>
              </a:rPr>
              <a:t>en geç on gün </a:t>
            </a:r>
            <a:r>
              <a:rPr lang="tr-TR" dirty="0"/>
              <a:t>içinde karar vermek zorundadır.</a:t>
            </a:r>
          </a:p>
          <a:p>
            <a:endParaRPr lang="tr-TR" dirty="0"/>
          </a:p>
        </p:txBody>
      </p:sp>
    </p:spTree>
    <p:extLst>
      <p:ext uri="{BB962C8B-B14F-4D97-AF65-F5344CB8AC3E}">
        <p14:creationId xmlns:p14="http://schemas.microsoft.com/office/powerpoint/2010/main" val="10151671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b="1" dirty="0"/>
              <a:t>Disiplin cezası verilirken dikkat edilecek hususlar</a:t>
            </a:r>
            <a:br>
              <a:rPr lang="tr-TR" b="1" dirty="0"/>
            </a:br>
            <a:endParaRPr lang="tr-TR" b="1" dirty="0"/>
          </a:p>
        </p:txBody>
      </p:sp>
      <p:sp>
        <p:nvSpPr>
          <p:cNvPr id="3" name="İçerik Yer Tutucusu 2"/>
          <p:cNvSpPr>
            <a:spLocks noGrp="1"/>
          </p:cNvSpPr>
          <p:nvPr>
            <p:ph idx="1"/>
          </p:nvPr>
        </p:nvSpPr>
        <p:spPr/>
        <p:txBody>
          <a:bodyPr/>
          <a:lstStyle/>
          <a:p>
            <a:pPr algn="just"/>
            <a:r>
              <a:rPr lang="tr-TR" dirty="0" smtClean="0"/>
              <a:t>MADDE </a:t>
            </a:r>
            <a:r>
              <a:rPr lang="tr-TR" dirty="0"/>
              <a:t>23 - (1) Disiplin cezalarını vermeye yetkili amirler ile disiplin kurulları bu cezalardan birini verirken, disiplin suçunu oluşturan eylemlerin ağırlığını, soruşturulan öğrencinin daha önce bir disiplin cezası alıp almadığını, davranış, tavır ve hareketlerini, işlediği fiil ve yaptığı hareket dolayısıyla pişmanlık duyup duymadığını dikkate alırlar.</a:t>
            </a:r>
          </a:p>
          <a:p>
            <a:pPr marL="0" indent="0">
              <a:buNone/>
            </a:pPr>
            <a:endParaRPr lang="tr-TR" dirty="0"/>
          </a:p>
        </p:txBody>
      </p:sp>
    </p:spTree>
    <p:extLst>
      <p:ext uri="{BB962C8B-B14F-4D97-AF65-F5344CB8AC3E}">
        <p14:creationId xmlns:p14="http://schemas.microsoft.com/office/powerpoint/2010/main" val="3662287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Cezaların bildirilmesi</a:t>
            </a:r>
            <a:r>
              <a:rPr lang="tr-TR" dirty="0"/>
              <a:t/>
            </a:r>
            <a:br>
              <a:rPr lang="tr-TR" dirty="0"/>
            </a:br>
            <a:endParaRPr lang="tr-TR" dirty="0"/>
          </a:p>
        </p:txBody>
      </p:sp>
      <p:sp>
        <p:nvSpPr>
          <p:cNvPr id="3" name="İçerik Yer Tutucusu 2"/>
          <p:cNvSpPr>
            <a:spLocks noGrp="1"/>
          </p:cNvSpPr>
          <p:nvPr>
            <p:ph idx="1"/>
          </p:nvPr>
        </p:nvSpPr>
        <p:spPr>
          <a:xfrm>
            <a:off x="1484310" y="2081719"/>
            <a:ext cx="10018713" cy="3709481"/>
          </a:xfrm>
        </p:spPr>
        <p:txBody>
          <a:bodyPr>
            <a:normAutofit/>
          </a:bodyPr>
          <a:lstStyle/>
          <a:p>
            <a:pPr algn="just"/>
            <a:r>
              <a:rPr lang="tr-TR" dirty="0" smtClean="0"/>
              <a:t>MADDE </a:t>
            </a:r>
            <a:r>
              <a:rPr lang="tr-TR" dirty="0"/>
              <a:t>24 - (1) Disiplin soruşturması sonunda verilen disiplin cezası, soruşturma açmaya yetkili amir tarafından;</a:t>
            </a:r>
          </a:p>
          <a:p>
            <a:pPr algn="just"/>
            <a:r>
              <a:rPr lang="tr-TR" dirty="0"/>
              <a:t>a) Hakkında disiplin soruşturması yapılan öğrenciye,</a:t>
            </a:r>
          </a:p>
          <a:p>
            <a:pPr algn="just"/>
            <a:r>
              <a:rPr lang="tr-TR" dirty="0"/>
              <a:t>b) Öğrenciye burs veya kredi veren kuruluşa ve yükseköğretim kurumuna,</a:t>
            </a:r>
          </a:p>
          <a:p>
            <a:pPr algn="just"/>
            <a:r>
              <a:rPr lang="tr-TR" dirty="0"/>
              <a:t>c) Üniversiteden çıkarma cezası verildiği takdirde, yukarıdakilere ilaveten bütün yükseköğretim kurumlarına Yükseköğretim Kuruluna, ÖSYM’ye, emniyet makamlarına ve ilgili askerlik </a:t>
            </a:r>
            <a:r>
              <a:rPr lang="tr-TR" dirty="0" smtClean="0"/>
              <a:t>şubelerine bildirilir</a:t>
            </a:r>
            <a:r>
              <a:rPr lang="tr-TR" dirty="0"/>
              <a:t>.</a:t>
            </a:r>
          </a:p>
          <a:p>
            <a:endParaRPr lang="tr-TR" dirty="0"/>
          </a:p>
        </p:txBody>
      </p:sp>
    </p:spTree>
    <p:extLst>
      <p:ext uri="{BB962C8B-B14F-4D97-AF65-F5344CB8AC3E}">
        <p14:creationId xmlns:p14="http://schemas.microsoft.com/office/powerpoint/2010/main" val="42071936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Disiplin cezalarının uygulanması</a:t>
            </a:r>
            <a:br>
              <a:rPr lang="tr-TR" b="1" dirty="0"/>
            </a:br>
            <a:endParaRPr lang="tr-TR" b="1" dirty="0"/>
          </a:p>
        </p:txBody>
      </p:sp>
      <p:sp>
        <p:nvSpPr>
          <p:cNvPr id="3" name="İçerik Yer Tutucusu 2"/>
          <p:cNvSpPr>
            <a:spLocks noGrp="1"/>
          </p:cNvSpPr>
          <p:nvPr>
            <p:ph idx="1"/>
          </p:nvPr>
        </p:nvSpPr>
        <p:spPr/>
        <p:txBody>
          <a:bodyPr/>
          <a:lstStyle/>
          <a:p>
            <a:r>
              <a:rPr lang="tr-TR" dirty="0" smtClean="0"/>
              <a:t>MADDE </a:t>
            </a:r>
            <a:r>
              <a:rPr lang="tr-TR" dirty="0"/>
              <a:t>25 - (1) Disiplin cezası vermeye yetkili amir veya kurul kararlarında hangi tarihten itibaren uygulanacağı belirtilmediği takdirde, disiplin cezaları verildikleri tarihten itibaren uygulanırlar.</a:t>
            </a:r>
          </a:p>
          <a:p>
            <a:endParaRPr lang="tr-TR" dirty="0"/>
          </a:p>
        </p:txBody>
      </p:sp>
    </p:spTree>
    <p:extLst>
      <p:ext uri="{BB962C8B-B14F-4D97-AF65-F5344CB8AC3E}">
        <p14:creationId xmlns:p14="http://schemas.microsoft.com/office/powerpoint/2010/main" val="28169306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Disiplin cezalarına karşı başvuru yolları</a:t>
            </a:r>
            <a:br>
              <a:rPr lang="tr-TR" b="1" dirty="0"/>
            </a:br>
            <a:endParaRPr lang="tr-TR" b="1" dirty="0"/>
          </a:p>
        </p:txBody>
      </p:sp>
      <p:sp>
        <p:nvSpPr>
          <p:cNvPr id="3" name="İçerik Yer Tutucusu 2"/>
          <p:cNvSpPr>
            <a:spLocks noGrp="1"/>
          </p:cNvSpPr>
          <p:nvPr>
            <p:ph idx="1"/>
          </p:nvPr>
        </p:nvSpPr>
        <p:spPr>
          <a:xfrm>
            <a:off x="1484310" y="2438399"/>
            <a:ext cx="10018713" cy="3690027"/>
          </a:xfrm>
        </p:spPr>
        <p:txBody>
          <a:bodyPr>
            <a:normAutofit lnSpcReduction="10000"/>
          </a:bodyPr>
          <a:lstStyle/>
          <a:p>
            <a:pPr algn="just"/>
            <a:r>
              <a:rPr lang="tr-TR" dirty="0" smtClean="0"/>
              <a:t>MADDE </a:t>
            </a:r>
            <a:r>
              <a:rPr lang="tr-TR" dirty="0"/>
              <a:t>26 - (1) Disiplin amirleri ve kurullarınca verilen disiplin cezalarına karşı </a:t>
            </a:r>
            <a:r>
              <a:rPr lang="tr-TR" dirty="0" err="1">
                <a:solidFill>
                  <a:srgbClr val="FF0000"/>
                </a:solidFill>
              </a:rPr>
              <a:t>onbeş</a:t>
            </a:r>
            <a:r>
              <a:rPr lang="tr-TR" dirty="0">
                <a:solidFill>
                  <a:srgbClr val="FF0000"/>
                </a:solidFill>
              </a:rPr>
              <a:t> gün </a:t>
            </a:r>
            <a:r>
              <a:rPr lang="tr-TR" dirty="0"/>
              <a:t>içinde üniversite yönetim kuruluna itiraz edilebilir.</a:t>
            </a:r>
          </a:p>
          <a:p>
            <a:pPr algn="just"/>
            <a:r>
              <a:rPr lang="tr-TR" dirty="0"/>
              <a:t>(2) İtiraz halinde, itiraz mercii olan üniversite yönetim kurulu, itirazı </a:t>
            </a:r>
            <a:r>
              <a:rPr lang="tr-TR" dirty="0" smtClean="0">
                <a:solidFill>
                  <a:srgbClr val="FF0000"/>
                </a:solidFill>
              </a:rPr>
              <a:t>on beş </a:t>
            </a:r>
            <a:r>
              <a:rPr lang="tr-TR" dirty="0">
                <a:solidFill>
                  <a:srgbClr val="FF0000"/>
                </a:solidFill>
              </a:rPr>
              <a:t>gün </a:t>
            </a:r>
            <a:r>
              <a:rPr lang="tr-TR" dirty="0"/>
              <a:t>içinde kesin olarak karara bağlar. İtiraz halinde, itiraz mercii olan üniversite yönetim kurulu kararı inceleyerek verilen cezayı aynen kabul veya reddeder. </a:t>
            </a:r>
            <a:r>
              <a:rPr lang="tr-TR" dirty="0" err="1"/>
              <a:t>Red</a:t>
            </a:r>
            <a:r>
              <a:rPr lang="tr-TR" dirty="0"/>
              <a:t> halinde, disiplin kurulu veya yetkili disiplin amiri </a:t>
            </a:r>
            <a:r>
              <a:rPr lang="tr-TR" dirty="0" err="1"/>
              <a:t>red</a:t>
            </a:r>
            <a:r>
              <a:rPr lang="tr-TR" dirty="0"/>
              <a:t> gerekçesini göz önünde bulundurarak itirazı karara bağlar.</a:t>
            </a:r>
          </a:p>
          <a:p>
            <a:pPr algn="just"/>
            <a:r>
              <a:rPr lang="tr-TR" dirty="0"/>
              <a:t>(3) Bu Yönetmeliğe göre verilen cezalara karşı, itiraz hakkı kullanılmadan da idari yargı yoluna başvurulabilir.</a:t>
            </a:r>
          </a:p>
          <a:p>
            <a:endParaRPr lang="tr-TR" dirty="0"/>
          </a:p>
        </p:txBody>
      </p:sp>
    </p:spTree>
    <p:extLst>
      <p:ext uri="{BB962C8B-B14F-4D97-AF65-F5344CB8AC3E}">
        <p14:creationId xmlns:p14="http://schemas.microsoft.com/office/powerpoint/2010/main" val="837294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Tebligat ve adres bildirme</a:t>
            </a:r>
            <a:br>
              <a:rPr lang="tr-TR" b="1" dirty="0"/>
            </a:br>
            <a:endParaRPr lang="tr-TR" b="1" dirty="0"/>
          </a:p>
        </p:txBody>
      </p:sp>
      <p:sp>
        <p:nvSpPr>
          <p:cNvPr id="3" name="İçerik Yer Tutucusu 2"/>
          <p:cNvSpPr>
            <a:spLocks noGrp="1"/>
          </p:cNvSpPr>
          <p:nvPr>
            <p:ph idx="1"/>
          </p:nvPr>
        </p:nvSpPr>
        <p:spPr>
          <a:xfrm>
            <a:off x="1357851" y="2538919"/>
            <a:ext cx="10018713" cy="3822969"/>
          </a:xfrm>
        </p:spPr>
        <p:txBody>
          <a:bodyPr>
            <a:normAutofit fontScale="92500"/>
          </a:bodyPr>
          <a:lstStyle/>
          <a:p>
            <a:pPr algn="just"/>
            <a:r>
              <a:rPr lang="tr-TR" dirty="0" smtClean="0"/>
              <a:t>MADDE </a:t>
            </a:r>
            <a:r>
              <a:rPr lang="tr-TR" dirty="0"/>
              <a:t>27 - (1) Disiplin soruşturması dolayısıyla her türlü tebligat, imza karşılığı elden teslim veya öğrencinin yükseköğretim kurumuna bildirdiği adrese yazılı olarak veya tebligata elverişli bir elektronik adres vererek bu adrese tebligat yapılmasını isteyen kişiye elektronik yolla tebligat yapılır. Bu yollarla tebliğin mümkün olmadığı durumlarda tebliğ varakası ilgili yükseköğretim kurumunda ilan edilmek suretiyle tebligat tamamlanmış sayılır.</a:t>
            </a:r>
          </a:p>
          <a:p>
            <a:pPr algn="just"/>
            <a:r>
              <a:rPr lang="tr-TR" dirty="0"/>
              <a:t>(2) Yükseköğretim kurumuna kaydolurken bildirdikleri adresi değiştirdikleri halde, bunu mensubu bulundukları kurumlara kaydettirmemiş bulunan veya yanlış veya eksik adres vermiş olan öğrenciler, yükseköğretim kurumunda mevcut adreslerine tebligatın yapılmış olması halinde, kendilerine tebligat yapılmış sayılır.</a:t>
            </a:r>
          </a:p>
          <a:p>
            <a:endParaRPr lang="tr-TR" dirty="0"/>
          </a:p>
        </p:txBody>
      </p:sp>
    </p:spTree>
    <p:extLst>
      <p:ext uri="{BB962C8B-B14F-4D97-AF65-F5344CB8AC3E}">
        <p14:creationId xmlns:p14="http://schemas.microsoft.com/office/powerpoint/2010/main" val="9608734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Dosya teslimi</a:t>
            </a:r>
            <a:br>
              <a:rPr lang="tr-TR" b="1" dirty="0"/>
            </a:br>
            <a:endParaRPr lang="tr-TR" b="1" dirty="0"/>
          </a:p>
        </p:txBody>
      </p:sp>
      <p:sp>
        <p:nvSpPr>
          <p:cNvPr id="3" name="İçerik Yer Tutucusu 2"/>
          <p:cNvSpPr>
            <a:spLocks noGrp="1"/>
          </p:cNvSpPr>
          <p:nvPr>
            <p:ph idx="1"/>
          </p:nvPr>
        </p:nvSpPr>
        <p:spPr/>
        <p:txBody>
          <a:bodyPr/>
          <a:lstStyle/>
          <a:p>
            <a:r>
              <a:rPr lang="tr-TR" dirty="0" smtClean="0"/>
              <a:t>MADDE </a:t>
            </a:r>
            <a:r>
              <a:rPr lang="tr-TR" dirty="0"/>
              <a:t>28 - (1) Disiplin soruşturmasına ait dosyalar dizi pusulasıyla birlikte teslim edilir ve alınır. Dizi pusulasının altında teslim eden ve alanın imzaları bulunur.</a:t>
            </a:r>
          </a:p>
          <a:p>
            <a:endParaRPr lang="tr-TR" dirty="0"/>
          </a:p>
        </p:txBody>
      </p:sp>
    </p:spTree>
    <p:extLst>
      <p:ext uri="{BB962C8B-B14F-4D97-AF65-F5344CB8AC3E}">
        <p14:creationId xmlns:p14="http://schemas.microsoft.com/office/powerpoint/2010/main" val="2199736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1043" y="1094361"/>
            <a:ext cx="10018713" cy="1572638"/>
          </a:xfrm>
        </p:spPr>
        <p:txBody>
          <a:bodyPr>
            <a:normAutofit fontScale="90000"/>
          </a:bodyPr>
          <a:lstStyle/>
          <a:p>
            <a:pPr lvl="0" algn="l"/>
            <a:r>
              <a:rPr lang="tr-TR" sz="3100" b="1" dirty="0"/>
              <a:t>Uyarma cezasını gerektiren disiplin suçları Yönetmeliğin 4.Maddesinde </a:t>
            </a:r>
            <a:r>
              <a:rPr lang="tr-TR" sz="3100" b="1" dirty="0" smtClean="0"/>
              <a:t>sayılan</a:t>
            </a:r>
            <a:r>
              <a:rPr lang="tr-TR" sz="3100" b="1" dirty="0"/>
              <a:t> </a:t>
            </a:r>
            <a:r>
              <a:rPr lang="tr-TR" sz="3100" b="1" dirty="0" smtClean="0"/>
              <a:t>Uyarma </a:t>
            </a:r>
            <a:r>
              <a:rPr lang="tr-TR" sz="3100" b="1" dirty="0"/>
              <a:t>cezasını gerektiren eylemler şunlardır;</a:t>
            </a:r>
            <a:r>
              <a:rPr lang="tr-TR" dirty="0"/>
              <a:t/>
            </a:r>
            <a:br>
              <a:rPr lang="tr-TR" dirty="0"/>
            </a:br>
            <a:endParaRPr lang="tr-TR" dirty="0"/>
          </a:p>
        </p:txBody>
      </p:sp>
      <p:sp>
        <p:nvSpPr>
          <p:cNvPr id="3" name="İçerik Yer Tutucusu 2"/>
          <p:cNvSpPr>
            <a:spLocks noGrp="1"/>
          </p:cNvSpPr>
          <p:nvPr>
            <p:ph idx="1"/>
          </p:nvPr>
        </p:nvSpPr>
        <p:spPr>
          <a:xfrm>
            <a:off x="1484310" y="2666999"/>
            <a:ext cx="10018713" cy="3471154"/>
          </a:xfrm>
        </p:spPr>
        <p:txBody>
          <a:bodyPr/>
          <a:lstStyle/>
          <a:p>
            <a:pPr algn="just"/>
            <a:r>
              <a:rPr lang="tr-TR" dirty="0" smtClean="0"/>
              <a:t> </a:t>
            </a:r>
            <a:r>
              <a:rPr lang="tr-TR" dirty="0"/>
              <a:t>Yükseköğretim kurumu yetkililerince sorulan hususları haklı bir sebep olmadan zamanında cevaplandırmamak,</a:t>
            </a:r>
          </a:p>
          <a:p>
            <a:pPr algn="just"/>
            <a:r>
              <a:rPr lang="tr-TR" dirty="0" smtClean="0"/>
              <a:t> </a:t>
            </a:r>
            <a:r>
              <a:rPr lang="tr-TR" dirty="0"/>
              <a:t>Yükseköğretim kurumu yetkililerince </a:t>
            </a:r>
            <a:r>
              <a:rPr lang="tr-TR" dirty="0" smtClean="0"/>
              <a:t>tespit </a:t>
            </a:r>
            <a:r>
              <a:rPr lang="tr-TR" dirty="0"/>
              <a:t>edilen yerler dışında ilan asmak,</a:t>
            </a:r>
          </a:p>
          <a:p>
            <a:pPr algn="just"/>
            <a:r>
              <a:rPr lang="tr-TR" dirty="0" smtClean="0"/>
              <a:t>Yükseköğretim </a:t>
            </a:r>
            <a:r>
              <a:rPr lang="tr-TR" dirty="0"/>
              <a:t>kurumunun izniyle asılmış duyuruları, program ve benzerlerini koparmak, yırtmak, değiştirmek, karalamak veya kirletmek.</a:t>
            </a:r>
          </a:p>
          <a:p>
            <a:pPr marL="0" indent="0">
              <a:buNone/>
            </a:pPr>
            <a:endParaRPr lang="tr-TR" dirty="0"/>
          </a:p>
        </p:txBody>
      </p:sp>
    </p:spTree>
    <p:extLst>
      <p:ext uri="{BB962C8B-B14F-4D97-AF65-F5344CB8AC3E}">
        <p14:creationId xmlns:p14="http://schemas.microsoft.com/office/powerpoint/2010/main" val="1540935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522141"/>
          </a:xfrm>
        </p:spPr>
        <p:txBody>
          <a:bodyPr>
            <a:noAutofit/>
          </a:bodyPr>
          <a:lstStyle/>
          <a:p>
            <a:pPr lvl="0" algn="l"/>
            <a:r>
              <a:rPr lang="tr-TR" sz="2800" b="1" dirty="0"/>
              <a:t>Kınama cezasını gerektiren disiplin suçları Yönetmeliğin 5</a:t>
            </a:r>
            <a:r>
              <a:rPr lang="tr-TR" sz="2800" b="1" dirty="0" smtClean="0"/>
              <a:t>. Maddesinde sayılan Kınama </a:t>
            </a:r>
            <a:r>
              <a:rPr lang="tr-TR" sz="2800" b="1" dirty="0"/>
              <a:t>cezasını gerektiren eylemler şunlardır;</a:t>
            </a:r>
            <a:br>
              <a:rPr lang="tr-TR" sz="2800" b="1" dirty="0"/>
            </a:br>
            <a:endParaRPr lang="tr-TR" sz="2800" b="1" dirty="0"/>
          </a:p>
        </p:txBody>
      </p:sp>
      <p:sp>
        <p:nvSpPr>
          <p:cNvPr id="3" name="İçerik Yer Tutucusu 2"/>
          <p:cNvSpPr>
            <a:spLocks noGrp="1"/>
          </p:cNvSpPr>
          <p:nvPr>
            <p:ph idx="1"/>
          </p:nvPr>
        </p:nvSpPr>
        <p:spPr>
          <a:xfrm>
            <a:off x="1614791" y="2577829"/>
            <a:ext cx="9888232" cy="3852153"/>
          </a:xfrm>
        </p:spPr>
        <p:txBody>
          <a:bodyPr>
            <a:normAutofit fontScale="92500"/>
          </a:bodyPr>
          <a:lstStyle/>
          <a:p>
            <a:pPr algn="just"/>
            <a:r>
              <a:rPr lang="tr-TR" dirty="0" smtClean="0"/>
              <a:t>Yükseköğretim </a:t>
            </a:r>
            <a:r>
              <a:rPr lang="tr-TR" dirty="0"/>
              <a:t>kurumu yetkililerince istenilen bilgileri eksik veya yanlış bildirmek,</a:t>
            </a:r>
          </a:p>
          <a:p>
            <a:pPr algn="just"/>
            <a:r>
              <a:rPr lang="tr-TR" dirty="0" smtClean="0"/>
              <a:t>Ders</a:t>
            </a:r>
            <a:r>
              <a:rPr lang="tr-TR" dirty="0"/>
              <a:t>, seminer, uygulama, laboratuvar, atölye çalışması, bilimsel toplantı ve konferans gibi çalışmaların düzenini bozmak</a:t>
            </a:r>
            <a:r>
              <a:rPr lang="tr-TR" dirty="0" smtClean="0"/>
              <a:t>,  </a:t>
            </a:r>
          </a:p>
          <a:p>
            <a:pPr algn="just"/>
            <a:r>
              <a:rPr lang="tr-TR" dirty="0" smtClean="0"/>
              <a:t> Yükseköğretim kurumu içinde izinsiz olarak bildiri dağıtmak, afiş ve pankart </a:t>
            </a:r>
            <a:r>
              <a:rPr lang="tr-TR" dirty="0"/>
              <a:t>asmak, DEĞİŞİK BENT RGT: 07.11.2013 RG NO: 28814) </a:t>
            </a:r>
            <a:r>
              <a:rPr lang="tr-TR" dirty="0" smtClean="0"/>
              <a:t> (</a:t>
            </a:r>
            <a:r>
              <a:rPr lang="tr-TR" i="1" dirty="0" smtClean="0"/>
              <a:t>ESKİ HALİ Yükseköğretim kurumu içinde izinsiz afiş ve pankart </a:t>
            </a:r>
            <a:r>
              <a:rPr lang="tr-TR" i="1" dirty="0" err="1" smtClean="0"/>
              <a:t>asmak,İKEN</a:t>
            </a:r>
            <a:r>
              <a:rPr lang="tr-TR" i="1" dirty="0" smtClean="0"/>
              <a:t>)</a:t>
            </a:r>
            <a:endParaRPr lang="tr-TR" dirty="0" smtClean="0"/>
          </a:p>
          <a:p>
            <a:pPr algn="just"/>
            <a:r>
              <a:rPr lang="tr-TR" dirty="0" smtClean="0"/>
              <a:t>Yükseköğretim </a:t>
            </a:r>
            <a:r>
              <a:rPr lang="tr-TR" dirty="0"/>
              <a:t>kurumunca asılmış duyuruları, program ve benzerlerini koparmak, yırtmak, değiştirmek, karalamak veya kirletmek,</a:t>
            </a:r>
          </a:p>
          <a:p>
            <a:pPr algn="just"/>
            <a:r>
              <a:rPr lang="tr-TR" dirty="0" smtClean="0"/>
              <a:t> </a:t>
            </a:r>
            <a:r>
              <a:rPr lang="tr-TR" dirty="0"/>
              <a:t>Sınavlarda kopyaya teşebbüs etmek.</a:t>
            </a:r>
          </a:p>
          <a:p>
            <a:endParaRPr lang="tr-TR" dirty="0"/>
          </a:p>
        </p:txBody>
      </p:sp>
    </p:spTree>
    <p:extLst>
      <p:ext uri="{BB962C8B-B14F-4D97-AF65-F5344CB8AC3E}">
        <p14:creationId xmlns:p14="http://schemas.microsoft.com/office/powerpoint/2010/main" val="1757503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422344" cy="1752599"/>
          </a:xfrm>
        </p:spPr>
        <p:txBody>
          <a:bodyPr>
            <a:normAutofit fontScale="90000"/>
          </a:bodyPr>
          <a:lstStyle/>
          <a:p>
            <a:pPr lvl="0" algn="l"/>
            <a:r>
              <a:rPr lang="tr-TR" sz="3100" b="1" dirty="0"/>
              <a:t>Yükseköğretim kurumundan bir haftadan bir aya kadar uzaklaştırma cezasını gerektiren disiplin suçları </a:t>
            </a:r>
            <a:r>
              <a:rPr lang="tr-TR" sz="3100" b="1" dirty="0" smtClean="0"/>
              <a:t>Yönetmeliğin 6.Maddesinde </a:t>
            </a:r>
            <a:r>
              <a:rPr lang="tr-TR" sz="3100" b="1" dirty="0"/>
              <a:t>sayılan;</a:t>
            </a:r>
            <a:r>
              <a:rPr lang="tr-TR" b="1" dirty="0"/>
              <a:t/>
            </a:r>
            <a:br>
              <a:rPr lang="tr-TR" b="1" dirty="0"/>
            </a:br>
            <a:endParaRPr lang="tr-TR" b="1" dirty="0"/>
          </a:p>
        </p:txBody>
      </p:sp>
      <p:sp>
        <p:nvSpPr>
          <p:cNvPr id="3" name="İçerik Yer Tutucusu 2"/>
          <p:cNvSpPr>
            <a:spLocks noGrp="1"/>
          </p:cNvSpPr>
          <p:nvPr>
            <p:ph idx="1"/>
          </p:nvPr>
        </p:nvSpPr>
        <p:spPr>
          <a:xfrm>
            <a:off x="1484310" y="2237362"/>
            <a:ext cx="10018713" cy="4056433"/>
          </a:xfrm>
        </p:spPr>
        <p:txBody>
          <a:bodyPr>
            <a:normAutofit fontScale="92500" lnSpcReduction="20000"/>
          </a:bodyPr>
          <a:lstStyle/>
          <a:p>
            <a:pPr algn="just"/>
            <a:r>
              <a:rPr lang="tr-TR" dirty="0"/>
              <a:t>Yükseköğretim kurumundan bir haftadan bir aya kadar uzaklaştırma cezasını gerektiren eylemler şunlardır</a:t>
            </a:r>
            <a:r>
              <a:rPr lang="tr-TR" dirty="0" smtClean="0"/>
              <a:t>;  </a:t>
            </a:r>
            <a:endParaRPr lang="tr-TR" dirty="0"/>
          </a:p>
          <a:p>
            <a:pPr algn="just"/>
            <a:r>
              <a:rPr lang="tr-TR" dirty="0" smtClean="0"/>
              <a:t>Öğrenme </a:t>
            </a:r>
            <a:r>
              <a:rPr lang="tr-TR" dirty="0"/>
              <a:t>ve öğretme hürriyetini engelleyici veya yükseköğretim kurumlarının işleyiş ve huzurunu bozucu eylemlerde bulunmak, </a:t>
            </a:r>
            <a:r>
              <a:rPr lang="tr-TR" dirty="0" smtClean="0"/>
              <a:t>(DEĞİŞİK BENT RGT</a:t>
            </a:r>
            <a:r>
              <a:rPr lang="tr-TR" dirty="0"/>
              <a:t>: 23.12.2016 RG NO: 29927) </a:t>
            </a:r>
            <a:r>
              <a:rPr lang="tr-TR" i="1" dirty="0" smtClean="0"/>
              <a:t>(</a:t>
            </a:r>
            <a:r>
              <a:rPr lang="tr-TR" i="1" dirty="0"/>
              <a:t>ESKİ HALİ Öğrenme ve öğretme hürriyetini engelleyici eylemlerde bulunmak İKEN)</a:t>
            </a:r>
            <a:endParaRPr lang="tr-TR" dirty="0"/>
          </a:p>
          <a:p>
            <a:pPr algn="just"/>
            <a:r>
              <a:rPr lang="tr-TR" dirty="0" smtClean="0"/>
              <a:t>Disiplin </a:t>
            </a:r>
            <a:r>
              <a:rPr lang="tr-TR" dirty="0"/>
              <a:t>soruşturmalarının sağlıklı bir şekilde yürütülmesini engellemek,</a:t>
            </a:r>
          </a:p>
          <a:p>
            <a:pPr algn="just"/>
            <a:r>
              <a:rPr lang="tr-TR" dirty="0" smtClean="0"/>
              <a:t>Yükseköğretim </a:t>
            </a:r>
            <a:r>
              <a:rPr lang="tr-TR" dirty="0"/>
              <a:t>kurumundan aldığı kendine hak sağlayan bir belgeyi başkasına vererek kullandırmak veya başkasına ait bir belgeyi kullanmak,</a:t>
            </a:r>
          </a:p>
          <a:p>
            <a:pPr algn="just"/>
            <a:r>
              <a:rPr lang="tr-TR" dirty="0" smtClean="0"/>
              <a:t>Yükseköğretim </a:t>
            </a:r>
            <a:r>
              <a:rPr lang="tr-TR" dirty="0"/>
              <a:t>kurumunda kişilerin şeref ve haysiyetini zedeleyen sözlü veya yazılı eylemlerde bulunmak,</a:t>
            </a:r>
          </a:p>
          <a:p>
            <a:endParaRPr lang="tr-TR" dirty="0"/>
          </a:p>
        </p:txBody>
      </p:sp>
    </p:spTree>
    <p:extLst>
      <p:ext uri="{BB962C8B-B14F-4D97-AF65-F5344CB8AC3E}">
        <p14:creationId xmlns:p14="http://schemas.microsoft.com/office/powerpoint/2010/main" val="1203370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3221" y="1857982"/>
            <a:ext cx="10018713" cy="3657600"/>
          </a:xfrm>
        </p:spPr>
        <p:txBody>
          <a:bodyPr/>
          <a:lstStyle/>
          <a:p>
            <a:r>
              <a:rPr lang="tr-TR" dirty="0" smtClean="0"/>
              <a:t> </a:t>
            </a:r>
            <a:r>
              <a:rPr lang="tr-TR" dirty="0"/>
              <a:t>Yükseköğretim kurumu personelinin, kurum içinde ya da dışında, şeref ve haysiyetini zedeleyen sözlü veya yazılı eylemlerde bulunmak,</a:t>
            </a:r>
          </a:p>
          <a:p>
            <a:r>
              <a:rPr lang="tr-TR" dirty="0" smtClean="0"/>
              <a:t>Yükseköğretim </a:t>
            </a:r>
            <a:r>
              <a:rPr lang="tr-TR" dirty="0"/>
              <a:t>kurumunda alkollü içki içmek,</a:t>
            </a:r>
          </a:p>
          <a:p>
            <a:r>
              <a:rPr lang="tr-TR" dirty="0" smtClean="0"/>
              <a:t>Yükseköğretim </a:t>
            </a:r>
            <a:r>
              <a:rPr lang="tr-TR" dirty="0"/>
              <a:t>kurumuna ait kapalı ve açık mahallerde yetkililerden izin almadan toplantılar düzenlemek.</a:t>
            </a:r>
          </a:p>
          <a:p>
            <a:endParaRPr lang="tr-TR" dirty="0"/>
          </a:p>
        </p:txBody>
      </p:sp>
    </p:spTree>
    <p:extLst>
      <p:ext uri="{BB962C8B-B14F-4D97-AF65-F5344CB8AC3E}">
        <p14:creationId xmlns:p14="http://schemas.microsoft.com/office/powerpoint/2010/main" val="2393036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lgn="l"/>
            <a:r>
              <a:rPr lang="tr-TR" sz="3100" b="1" dirty="0"/>
              <a:t>Yükseköğretim kurumundan bir yarıyıl için uzaklaştırma cezasını gerektiren disiplin suçları Yönetmeliğin 7.Maddesinde sayılan;</a:t>
            </a:r>
            <a:r>
              <a:rPr lang="tr-TR" dirty="0"/>
              <a:t/>
            </a:r>
            <a:br>
              <a:rPr lang="tr-TR" dirty="0"/>
            </a:br>
            <a:endParaRPr lang="tr-TR" dirty="0"/>
          </a:p>
        </p:txBody>
      </p:sp>
      <p:sp>
        <p:nvSpPr>
          <p:cNvPr id="3" name="İçerik Yer Tutucusu 2"/>
          <p:cNvSpPr>
            <a:spLocks noGrp="1"/>
          </p:cNvSpPr>
          <p:nvPr>
            <p:ph idx="1"/>
          </p:nvPr>
        </p:nvSpPr>
        <p:spPr>
          <a:xfrm>
            <a:off x="1630225" y="2023354"/>
            <a:ext cx="10018713" cy="4747098"/>
          </a:xfrm>
        </p:spPr>
        <p:txBody>
          <a:bodyPr>
            <a:normAutofit fontScale="85000" lnSpcReduction="20000"/>
          </a:bodyPr>
          <a:lstStyle/>
          <a:p>
            <a:r>
              <a:rPr lang="tr-TR" dirty="0"/>
              <a:t>Yükseköğretim kurumundan bir yarıyıl için uzaklaştırma cezasını gerektiren eylemler şunlardır;</a:t>
            </a:r>
          </a:p>
          <a:p>
            <a:r>
              <a:rPr lang="tr-TR" dirty="0" smtClean="0"/>
              <a:t>Yükseköğretim </a:t>
            </a:r>
            <a:r>
              <a:rPr lang="tr-TR" dirty="0"/>
              <a:t>kurumu personeli ve öğrencilerini tehdit etmek,</a:t>
            </a:r>
          </a:p>
          <a:p>
            <a:r>
              <a:rPr lang="tr-TR" dirty="0" smtClean="0"/>
              <a:t> </a:t>
            </a:r>
            <a:r>
              <a:rPr lang="tr-TR" dirty="0"/>
              <a:t>Yükseköğretim kurumlarında işgal ve benzeri fiillerle yükseköğretim kurumunun hizmetlerini engelleyici eylemlerde bulunmak,</a:t>
            </a:r>
          </a:p>
          <a:p>
            <a:r>
              <a:rPr lang="tr-TR" dirty="0" smtClean="0"/>
              <a:t>Kurum </a:t>
            </a:r>
            <a:r>
              <a:rPr lang="tr-TR" dirty="0"/>
              <a:t>personeli ve öğrencilerine fiili saldırıda bulunmak,</a:t>
            </a:r>
          </a:p>
          <a:p>
            <a:r>
              <a:rPr lang="tr-TR" dirty="0" smtClean="0"/>
              <a:t>Yükseköğretim </a:t>
            </a:r>
            <a:r>
              <a:rPr lang="tr-TR" dirty="0"/>
              <a:t>kurumlarında hırsızlık yapmak,</a:t>
            </a:r>
          </a:p>
          <a:p>
            <a:r>
              <a:rPr lang="tr-TR" dirty="0" smtClean="0"/>
              <a:t>Yükseköğretim </a:t>
            </a:r>
            <a:r>
              <a:rPr lang="tr-TR" dirty="0"/>
              <a:t>kurumu bünyesinde mevcut bina, demirbaş eşya ve benzeri malzemeyi tahrip etmek veya bilişim sistemine zarar vermek,</a:t>
            </a:r>
          </a:p>
          <a:p>
            <a:r>
              <a:rPr lang="tr-TR" dirty="0" smtClean="0"/>
              <a:t>Sınavlarda </a:t>
            </a:r>
            <a:r>
              <a:rPr lang="tr-TR" dirty="0"/>
              <a:t>kopya çekmek veya çektirmek,</a:t>
            </a:r>
          </a:p>
          <a:p>
            <a:r>
              <a:rPr lang="tr-TR" dirty="0" smtClean="0"/>
              <a:t>Seminer</a:t>
            </a:r>
            <a:r>
              <a:rPr lang="tr-TR" dirty="0"/>
              <a:t>, tez ve yayınlarında intihal yapmak</a:t>
            </a:r>
            <a:r>
              <a:rPr lang="tr-TR" dirty="0" smtClean="0"/>
              <a:t>. </a:t>
            </a:r>
          </a:p>
          <a:p>
            <a:r>
              <a:rPr lang="tr-TR" dirty="0" smtClean="0"/>
              <a:t>Yükseköğretim </a:t>
            </a:r>
            <a:r>
              <a:rPr lang="tr-TR" dirty="0"/>
              <a:t>kurumundan uzaklaştırma cezası almış olmasına rağmen, bu karara uymamak. (EKLENMİŞ BENT RGT: 23.12.2016 RG NO: 29927) </a:t>
            </a:r>
          </a:p>
          <a:p>
            <a:endParaRPr lang="tr-TR" dirty="0"/>
          </a:p>
        </p:txBody>
      </p:sp>
    </p:spTree>
    <p:extLst>
      <p:ext uri="{BB962C8B-B14F-4D97-AF65-F5344CB8AC3E}">
        <p14:creationId xmlns:p14="http://schemas.microsoft.com/office/powerpoint/2010/main" val="4013492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lgn="l"/>
            <a:r>
              <a:rPr lang="tr-TR" sz="3100" b="1" dirty="0"/>
              <a:t>Yükseköğretim kurumundan iki yarıyıl için uzaklaştırma cezasını gerektiren disiplin suçları Yönetmeliğin 8.Maddesinde sayılan;</a:t>
            </a:r>
            <a:r>
              <a:rPr lang="tr-TR" dirty="0"/>
              <a:t/>
            </a:r>
            <a:br>
              <a:rPr lang="tr-TR" dirty="0"/>
            </a:br>
            <a:endParaRPr lang="tr-TR" dirty="0"/>
          </a:p>
        </p:txBody>
      </p:sp>
      <p:sp>
        <p:nvSpPr>
          <p:cNvPr id="3" name="İçerik Yer Tutucusu 2"/>
          <p:cNvSpPr>
            <a:spLocks noGrp="1"/>
          </p:cNvSpPr>
          <p:nvPr>
            <p:ph idx="1"/>
          </p:nvPr>
        </p:nvSpPr>
        <p:spPr>
          <a:xfrm>
            <a:off x="1484310" y="2003898"/>
            <a:ext cx="10018713" cy="4640093"/>
          </a:xfrm>
        </p:spPr>
        <p:txBody>
          <a:bodyPr>
            <a:normAutofit/>
          </a:bodyPr>
          <a:lstStyle/>
          <a:p>
            <a:pPr algn="just"/>
            <a:r>
              <a:rPr lang="tr-TR" dirty="0"/>
              <a:t>Yükseköğretim kurumundan iki yarıyıl için uzaklaştırma cezasını gerektiren eylemler şunlardır;</a:t>
            </a:r>
          </a:p>
          <a:p>
            <a:pPr algn="just"/>
            <a:r>
              <a:rPr lang="tr-TR" dirty="0" smtClean="0"/>
              <a:t>Yükseköğretim </a:t>
            </a:r>
            <a:r>
              <a:rPr lang="tr-TR" dirty="0"/>
              <a:t>kurumu görevlilerine karşı cebir ve şiddet kullanarak görevin yapılmasına engel olmak,</a:t>
            </a:r>
          </a:p>
          <a:p>
            <a:pPr algn="just"/>
            <a:r>
              <a:rPr lang="tr-TR" dirty="0" smtClean="0"/>
              <a:t>Öğrencilere </a:t>
            </a:r>
            <a:r>
              <a:rPr lang="tr-TR" dirty="0"/>
              <a:t>karşı cebir ve şiddet kullanarak yükseköğretim hizmetlerinden yararlanmalarını engellemek</a:t>
            </a:r>
            <a:r>
              <a:rPr lang="tr-TR" dirty="0" smtClean="0"/>
              <a:t>, </a:t>
            </a:r>
          </a:p>
          <a:p>
            <a:pPr algn="just"/>
            <a:r>
              <a:rPr lang="tr-TR" dirty="0" smtClean="0"/>
              <a:t>Suç </a:t>
            </a:r>
            <a:r>
              <a:rPr lang="tr-TR" dirty="0"/>
              <a:t>sayılan eylemleri işlemek veya bir kimseyi veya grubu, cebir veya tehditle suç sayılan bir eylemi düzenlemeye veya böyle bir eyleme katılmaya zorlamak, (DEĞİŞİK BENT RGT: 07.11.2013 RG NO: 28814)  </a:t>
            </a:r>
            <a:r>
              <a:rPr lang="tr-TR" i="1" dirty="0"/>
              <a:t>(ESKİ HALİ Bir kimseyi veya grubu, cebir veya tehditle suç sayılan bir eylemi düzenlemeye veya böyle bir eyleme katılmaya zorlamak İKEN),</a:t>
            </a:r>
            <a:endParaRPr lang="tr-TR" dirty="0"/>
          </a:p>
          <a:p>
            <a:endParaRPr lang="tr-TR" dirty="0"/>
          </a:p>
        </p:txBody>
      </p:sp>
    </p:spTree>
    <p:extLst>
      <p:ext uri="{BB962C8B-B14F-4D97-AF65-F5344CB8AC3E}">
        <p14:creationId xmlns:p14="http://schemas.microsoft.com/office/powerpoint/2010/main" val="3183331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TM03457496[[fn=Paralaks]]</Template>
  <TotalTime>96</TotalTime>
  <Words>2995</Words>
  <Application>Microsoft Office PowerPoint</Application>
  <PresentationFormat>Özel</PresentationFormat>
  <Paragraphs>136</Paragraphs>
  <Slides>38</Slides>
  <Notes>1</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Paralaks</vt:lpstr>
      <vt:lpstr>ÖĞRENCİ DİSİPLİN SORUŞTURMALARI </vt:lpstr>
      <vt:lpstr>YÜKSEKÖĞRETİM KURUMLARI ÖĞRENCİ DİSİPLİN YÖNETMELİĞİ</vt:lpstr>
      <vt:lpstr>PowerPoint Sunusu</vt:lpstr>
      <vt:lpstr>Uyarma cezasını gerektiren disiplin suçları Yönetmeliğin 4.Maddesinde sayılan Uyarma cezasını gerektiren eylemler şunlardır; </vt:lpstr>
      <vt:lpstr>Kınama cezasını gerektiren disiplin suçları Yönetmeliğin 5. Maddesinde sayılan Kınama cezasını gerektiren eylemler şunlardır; </vt:lpstr>
      <vt:lpstr>Yükseköğretim kurumundan bir haftadan bir aya kadar uzaklaştırma cezasını gerektiren disiplin suçları Yönetmeliğin 6.Maddesinde sayılan; </vt:lpstr>
      <vt:lpstr>PowerPoint Sunusu</vt:lpstr>
      <vt:lpstr>Yükseköğretim kurumundan bir yarıyıl için uzaklaştırma cezasını gerektiren disiplin suçları Yönetmeliğin 7.Maddesinde sayılan; </vt:lpstr>
      <vt:lpstr>Yükseköğretim kurumundan iki yarıyıl için uzaklaştırma cezasını gerektiren disiplin suçları Yönetmeliğin 8.Maddesinde sayılan; </vt:lpstr>
      <vt:lpstr>PowerPoint Sunusu</vt:lpstr>
      <vt:lpstr>Yükseköğretim kurumundan çıkarma cezasını gerektiren disiplin suçları Yönetmeliğin 9.Maddesinde sayılan; </vt:lpstr>
      <vt:lpstr>Öngörülmemiş disiplin suçları  </vt:lpstr>
      <vt:lpstr>Disiplin suçunun tekerrürü </vt:lpstr>
      <vt:lpstr>Soruşturma açmaya yetkili amirler </vt:lpstr>
      <vt:lpstr>PowerPoint Sunusu</vt:lpstr>
      <vt:lpstr>Soruşturmanın süresi ve zamanaşımı </vt:lpstr>
      <vt:lpstr>PowerPoint Sunusu</vt:lpstr>
      <vt:lpstr>PowerPoint Sunusu</vt:lpstr>
      <vt:lpstr>Soruşturmanın yapılış şekli </vt:lpstr>
      <vt:lpstr>PowerPoint Sunusu</vt:lpstr>
      <vt:lpstr>PowerPoint Sunusu</vt:lpstr>
      <vt:lpstr>PowerPoint Sunusu</vt:lpstr>
      <vt:lpstr>Savunma hakkı </vt:lpstr>
      <vt:lpstr>PowerPoint Sunusu</vt:lpstr>
      <vt:lpstr>Soruşturma raporu </vt:lpstr>
      <vt:lpstr>Ceza kovuşturması ile disiplin soruşturmasının bir arada yürütülmesi </vt:lpstr>
      <vt:lpstr>Soruşturmanın sonuçlandırılması </vt:lpstr>
      <vt:lpstr>PowerPoint Sunusu</vt:lpstr>
      <vt:lpstr>Disiplin kurulunun çalışma usulü </vt:lpstr>
      <vt:lpstr>Raportörlük ve görüşme usulü </vt:lpstr>
      <vt:lpstr>Oylama ve karar </vt:lpstr>
      <vt:lpstr>Karar süresi </vt:lpstr>
      <vt:lpstr>Disiplin cezası verilirken dikkat edilecek hususlar </vt:lpstr>
      <vt:lpstr>Cezaların bildirilmesi </vt:lpstr>
      <vt:lpstr>Disiplin cezalarının uygulanması </vt:lpstr>
      <vt:lpstr>Disiplin cezalarına karşı başvuru yolları </vt:lpstr>
      <vt:lpstr>Tebligat ve adres bildirme </vt:lpstr>
      <vt:lpstr>Dosya teslimi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 DİSİPLİN SORUŞTURMALARI</dc:title>
  <dc:creator>User</dc:creator>
  <cp:lastModifiedBy>hakan</cp:lastModifiedBy>
  <cp:revision>70</cp:revision>
  <dcterms:created xsi:type="dcterms:W3CDTF">2018-01-23T12:27:38Z</dcterms:created>
  <dcterms:modified xsi:type="dcterms:W3CDTF">2020-03-04T15:23:02Z</dcterms:modified>
</cp:coreProperties>
</file>